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71" r:id="rId2"/>
    <p:sldId id="275" r:id="rId3"/>
    <p:sldId id="309" r:id="rId4"/>
    <p:sldId id="302" r:id="rId5"/>
    <p:sldId id="304" r:id="rId6"/>
    <p:sldId id="280" r:id="rId7"/>
    <p:sldId id="270" r:id="rId8"/>
    <p:sldId id="308" r:id="rId9"/>
    <p:sldId id="272" r:id="rId10"/>
    <p:sldId id="300" r:id="rId11"/>
    <p:sldId id="281" r:id="rId12"/>
    <p:sldId id="298" r:id="rId13"/>
    <p:sldId id="295" r:id="rId14"/>
    <p:sldId id="306" r:id="rId15"/>
    <p:sldId id="305" r:id="rId16"/>
    <p:sldId id="294" r:id="rId17"/>
    <p:sldId id="303" r:id="rId18"/>
    <p:sldId id="290" r:id="rId19"/>
    <p:sldId id="288" r:id="rId20"/>
    <p:sldId id="289" r:id="rId21"/>
    <p:sldId id="285" r:id="rId22"/>
    <p:sldId id="291" r:id="rId23"/>
    <p:sldId id="296" r:id="rId24"/>
    <p:sldId id="307" r:id="rId25"/>
    <p:sldId id="283" r:id="rId26"/>
    <p:sldId id="293" r:id="rId27"/>
    <p:sldId id="284" r:id="rId28"/>
    <p:sldId id="268" r:id="rId29"/>
    <p:sldId id="297" r:id="rId30"/>
    <p:sldId id="27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35" d="100"/>
          <a:sy n="35" d="100"/>
        </p:scale>
        <p:origin x="126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941D0-3A32-480D-BD5F-7129100408D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A3BE7-94CE-46DC-9A15-13A57909B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00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339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04CE8-9E2B-7B6F-FCD1-D1441D5B8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D70CEB-832C-641E-8DE1-5B0520A797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74638-8773-F58D-56AA-A9C68F5224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531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3DEA6-A22A-24B9-0440-06E03BF35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BCB1BA-5BA1-46FB-F99C-41DC51BE4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A2EE8B-8A3A-5E53-B195-95368A298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179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0786C-FA55-831B-4A38-F0A550285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E6FDC7-56A4-A308-0F71-26BDD6CFF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B6663D-3994-7D55-32F5-1C08149997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19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1784E-AD02-624C-F448-5051091A0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B9A41C-4658-BC39-5683-D5095D684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167BDB-5BBC-8CA4-604C-BED66A1FF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514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C1AAC-9A4D-2A45-F111-24B1BB644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981FDC-536D-F08F-2FF5-D59DC008F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01523E-B7A0-04F5-C30B-1D43520D6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808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504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C37F2-93FC-1DBF-D251-B7BB22CE8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6681E-6191-F9F4-8593-90AA9CFC0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3B3CC3-0B19-EC2F-2B3B-32FDD688D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341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006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CA6C4-2A7B-C9C4-A212-57768F9C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291D80-9D0D-70C1-BC7B-45BE52B9E5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B0D424-29AC-23C9-F852-56366D671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138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0A1ED-B12D-EBEE-D988-12806D85D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A3BAF-C6BB-8ED8-2441-864FDE853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6E8F6-2C1B-850E-D061-B24BC7F4E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71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714FA-72D8-303B-B6B6-2F86649A7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BAFA77-3D7A-060C-F385-626B7FF4A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D1D9C-1151-EB7D-E27A-73F78FDF2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811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6F2DA-C9CD-52C5-8A88-789690678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B10304-A2B9-4F0C-9620-9E68F0CB9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E60EBF-FC86-83B5-108F-3AE8FBE57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046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149E3-24D2-1055-2114-9782292A8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13B548-AC6E-AE0F-6A46-3322D5836F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DE8C96-CBC7-50EA-0B79-A77B6CA87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950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F69B2-9E5E-FB13-1135-7D4CC44E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8CC23C-D6DC-D1C4-F2DF-98D6761B7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3E7D6B-61FF-4AA5-2EBA-0AE88A61D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333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20371-2F7D-03EF-D1EE-936FFEDC2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6203E-5EAE-70C6-677B-A20729AF7F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71E9D1-1BD9-14E1-7750-DF18E8FE6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395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11E42-14A6-4C42-E0E2-564D214D1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9FC463-18A2-014C-5A54-3B5D87B59F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55B381-F21D-F12C-5AE8-59E322C988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8307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3481D-7087-484B-26D5-AFBBA7265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367685-7985-AE73-28DD-402C80753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434F53-14C1-D68F-2213-7A1645C91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403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01CF3-53AB-E36F-F708-30CD79AD1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08EC9D-2FBE-9A29-9A09-EE0C2C66B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C9EFC-9B68-7611-C8DD-21A1FB88E0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0490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51153-F4C6-B53C-70A1-30BEAB597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FFD11C-B486-5621-44F2-EDCEB3A7F3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2EC6B9-BCC5-04B2-7990-A9A15D662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16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609AB-B76C-8A3C-A2F5-7150872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CB4662-B112-AD47-AC51-8FCAD8273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9B2B22-06EE-BFC2-14B1-A1799E9B0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587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DB94F-F4C7-7325-4903-192ED9147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906D24-A7CC-57A4-02DF-8D6CA5809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DE28E-1521-AF5D-D39A-58CF140DE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419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74A07-5512-8232-9D1F-1EB0EDE8A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C807A6-E942-DAA7-459F-7B23BD19B2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66E342-B241-F620-F195-FC9EEEB3A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4386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10626-EACB-C8FA-D668-56A0A7E6B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9DF6D5-29B9-87FD-47A2-AA8475259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44D5F5-4667-8538-9A7C-4640625DB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3384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9AD1A-793C-CB42-3401-3E3CF4DA5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51B06A-126D-90D4-11A1-872472107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26287E-E3E9-BC46-DD6D-97019785A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7819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08927-9964-0C85-2EB8-C0F89547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12E9A-A2CD-2EB2-C616-E2511F161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D471CF-86F7-C73E-C51F-826F69F4A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3984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4DE3-79BE-3B55-BF3C-FC74CAB8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E3F33-7C6F-E823-5AC5-F361B2807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D2013-7501-629E-61A5-A8FDCB71A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187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7641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E9023-9402-5E52-2854-2E1549CDC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1C583F-5B8E-8A4F-76A9-6A6D7B0CC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564B4A-09D7-8B66-98AD-BDF126810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752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F0A14-6260-D7B2-0B20-9F0E9651D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2271C4-0E84-8719-ECA3-60F5E2659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97317-DD53-226C-192E-D81B3F0CA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660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472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85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27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73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6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12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094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74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918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25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05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ingle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999" y="1224000"/>
            <a:ext cx="7920000" cy="4608094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3"/>
              </a:buClr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3"/>
              </a:buClr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3"/>
              </a:buClr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3"/>
              </a:buClr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3"/>
              </a:buClr>
              <a:buFontTx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76000" y="256333"/>
            <a:ext cx="602263" cy="313932"/>
          </a:xfrm>
          <a:prstGeom prst="rect">
            <a:avLst/>
          </a:prstGeom>
          <a:solidFill>
            <a:schemeClr val="tx1"/>
          </a:solidFill>
        </p:spPr>
        <p:txBody>
          <a:bodyPr wrap="none" lIns="72000" rIns="72000" anchor="b">
            <a:spAutoFit/>
          </a:bodyPr>
          <a:lstStyle>
            <a:lvl1pPr algn="l">
              <a:defRPr sz="16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75190" y="547430"/>
            <a:ext cx="1206146" cy="3497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72000" tIns="36000" rIns="72000" bIns="36000" anchor="ctr" anchorCtr="0">
            <a:spAutoFit/>
          </a:bodyPr>
          <a:lstStyle>
            <a:lvl1pPr marL="0" indent="0" algn="l">
              <a:buNone/>
              <a:defRPr sz="2000" cap="all" baseline="0">
                <a:latin typeface="Arial Narrow" panose="020B0606020202030204" pitchFamily="34" charset="0"/>
              </a:defRPr>
            </a:lvl1pPr>
            <a:lvl2pPr marL="457200" indent="0" algn="l">
              <a:buNone/>
              <a:defRPr sz="2800">
                <a:latin typeface="Arial Narrow" panose="020B0606020202030204" pitchFamily="34" charset="0"/>
              </a:defRPr>
            </a:lvl2pPr>
            <a:lvl3pPr marL="914400" indent="0" algn="l">
              <a:buNone/>
              <a:defRPr sz="2400">
                <a:latin typeface="Arial Narrow" panose="020B0606020202030204" pitchFamily="34" charset="0"/>
              </a:defRPr>
            </a:lvl3pPr>
            <a:lvl4pPr marL="1371600" indent="0" algn="l">
              <a:buNone/>
              <a:defRPr sz="2000">
                <a:latin typeface="Arial Narrow" panose="020B0606020202030204" pitchFamily="34" charset="0"/>
              </a:defRPr>
            </a:lvl4pPr>
            <a:lvl5pPr marL="1828800" indent="0" algn="l">
              <a:buNone/>
              <a:defRPr sz="2000"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Sub title</a:t>
            </a:r>
            <a:endParaRPr lang="en-GB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554900E-0972-6EE9-CA0A-B0FA4BB281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682" y="5896129"/>
            <a:ext cx="826625" cy="82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4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7A37B9-69BC-40F5-B11D-AD9A37B352B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8E81C2-2C9D-4B1A-ABB0-D06F74205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16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76000" y="256333"/>
            <a:ext cx="3683875" cy="313932"/>
          </a:xfrm>
        </p:spPr>
        <p:txBody>
          <a:bodyPr/>
          <a:lstStyle/>
          <a:p>
            <a:r>
              <a:rPr lang="en-GB"/>
              <a:t>ENVIRONMENT COMPLIANCE MONITORING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5999" y="597965"/>
            <a:ext cx="6756127" cy="349702"/>
          </a:xfrm>
        </p:spPr>
        <p:txBody>
          <a:bodyPr/>
          <a:lstStyle/>
          <a:p>
            <a:r>
              <a:rPr lang="en-US" b="1">
                <a:ea typeface="Calibri" panose="020F0502020204030204" pitchFamily="34" charset="0"/>
                <a:cs typeface="Times New Roman" panose="02020603050405020304" pitchFamily="18" charset="0"/>
              </a:rPr>
              <a:t>Why do we have Environmental compliance monitors? </a:t>
            </a:r>
            <a:endParaRPr lang="en-GB" sz="16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FB3BD18-1C5A-49B0-9F04-DEECB260709A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10" name="Picture 9" descr="A blue and black logo&#10;&#10;Description automatically generated">
            <a:extLst>
              <a:ext uri="{FF2B5EF4-FFF2-40B4-BE49-F238E27FC236}">
                <a16:creationId xmlns:a16="http://schemas.microsoft.com/office/drawing/2014/main" id="{B0B3E264-DBD1-82B5-519A-01D28FBC0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652" y="1382441"/>
            <a:ext cx="3906907" cy="3867838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01E2821-08E5-ADB6-0007-15AB99AAC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none"/>
          <a:lstStyle/>
          <a:p>
            <a:r>
              <a:rPr lang="en-GB" sz="8000" b="1">
                <a:solidFill>
                  <a:schemeClr val="bg1"/>
                </a:solidFill>
                <a:latin typeface="Arial Rounded MT Bold" panose="020F0704030504030204" pitchFamily="34" charset="0"/>
              </a:rPr>
              <a:t>           </a:t>
            </a:r>
          </a:p>
          <a:p>
            <a:r>
              <a:rPr lang="en-GB" sz="8000" b="1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100</a:t>
            </a:r>
          </a:p>
        </p:txBody>
      </p:sp>
    </p:spTree>
    <p:extLst>
      <p:ext uri="{BB962C8B-B14F-4D97-AF65-F5344CB8AC3E}">
        <p14:creationId xmlns:p14="http://schemas.microsoft.com/office/powerpoint/2010/main" val="252559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E65AA-4F6D-1DE1-E8FD-6F89B34CD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5D821C-88C9-F6AF-07E4-79F2527770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685EB-84B4-96E7-8160-FE17C2A5FA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08273"/>
            <a:ext cx="3592312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do we have to comply? </a:t>
            </a:r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17A1DD3-64CF-AFD6-230D-E6EC721687C4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3475C1A-60BC-93FC-8F74-498607CAD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87" y="1292746"/>
            <a:ext cx="7920000" cy="460809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GB" sz="2400"/>
              <a:t>The Ten Tors Challenges only exist with the agreement and support of Dartmoor stakeholders. </a:t>
            </a:r>
          </a:p>
          <a:p>
            <a:pPr algn="just"/>
            <a:endParaRPr lang="en-GB" sz="2400"/>
          </a:p>
          <a:p>
            <a:pPr algn="just"/>
            <a:r>
              <a:rPr lang="en-GB" sz="2400"/>
              <a:t>The ECM team provide assurance that those venturing onto the moor under the guise of Ten Tors meet a promise in the form of a set of standards.</a:t>
            </a:r>
          </a:p>
          <a:p>
            <a:pPr algn="just"/>
            <a:endParaRPr lang="en-GB" sz="2400"/>
          </a:p>
          <a:p>
            <a:pPr algn="ctr"/>
            <a:r>
              <a:rPr lang="en-GB" sz="2400" b="1"/>
              <a:t>Everyone should want to uphold this promise. </a:t>
            </a:r>
          </a:p>
          <a:p>
            <a:pPr algn="just"/>
            <a:endParaRPr lang="en-GB" sz="2400"/>
          </a:p>
          <a:p>
            <a:pPr algn="just"/>
            <a:r>
              <a:rPr lang="en-GB" sz="2400"/>
              <a:t>Rules For Training on Dartmoor (Green Card) should be common sense for regular moorland visitors. </a:t>
            </a:r>
          </a:p>
          <a:p>
            <a:pPr algn="just"/>
            <a:endParaRPr lang="en-GB" sz="2400"/>
          </a:p>
          <a:p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623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E2DB1-BFD9-0BEB-74C4-D47ECC56F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0AE1A2-EBF0-4CA6-1B34-E0632303B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875EB-E746-1275-6415-A954DB909D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998" y="533715"/>
            <a:ext cx="3215093" cy="405102"/>
          </a:xfrm>
        </p:spPr>
        <p:txBody>
          <a:bodyPr/>
          <a:lstStyle/>
          <a:p>
            <a:r>
              <a:rPr lang="en-GB" b="1"/>
              <a:t>2026 Compliance data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1AE2167-B5D9-6268-FAE0-1E16D86B0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AC585BAA-1D9D-5CF6-2A55-252ADE3E6946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5C754EF-37E1-542A-89A4-CAFAF4858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998" y="1009442"/>
            <a:ext cx="8166220" cy="4608094"/>
          </a:xfrm>
        </p:spPr>
        <p:txBody>
          <a:bodyPr/>
          <a:lstStyle/>
          <a:p>
            <a:pPr marL="342900" lvl="0" indent="-342900" algn="just">
              <a:lnSpc>
                <a:spcPct val="107000"/>
              </a:lnSpc>
              <a:buClr>
                <a:srgbClr val="EF7A12"/>
              </a:buClr>
              <a:buFont typeface="Symbol" panose="05050102010706020507" pitchFamily="18" charset="2"/>
              <a:buChar char="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</a:t>
            </a:r>
            <a:r>
              <a:rPr lang="en-US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ECMs covered all weekends from TMB to </a:t>
            </a: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TTC</a:t>
            </a:r>
            <a:r>
              <a:rPr lang="en-US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342900" lvl="0" indent="-342900" algn="just">
              <a:lnSpc>
                <a:spcPct val="107000"/>
              </a:lnSpc>
              <a:buClr>
                <a:srgbClr val="EF7A12"/>
              </a:buClr>
              <a:buFont typeface="Symbol" panose="05050102010706020507" pitchFamily="18" charset="2"/>
              <a:buChar char=""/>
            </a:pPr>
            <a:r>
              <a:rPr lang="en-US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spent a total of 206 days out</a:t>
            </a:r>
            <a:endParaRPr lang="en-US" sz="2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EF7A12"/>
              </a:buClr>
              <a:buFont typeface="Symbol" panose="05050102010706020507" pitchFamily="18" charset="2"/>
              <a:buChar char="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average ECM day is 7-9 hours, most are part of an establishment’s training team</a:t>
            </a:r>
            <a:endParaRPr lang="en-US" sz="2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Clr>
                <a:srgbClr val="EF7A12"/>
              </a:buClr>
              <a:buFont typeface="Symbol" panose="05050102010706020507" pitchFamily="18" charset="2"/>
              <a:buChar char=""/>
            </a:pPr>
            <a:r>
              <a:rPr lang="en-US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met a total of </a:t>
            </a: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327</a:t>
            </a:r>
            <a:r>
              <a:rPr lang="en-US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groups</a:t>
            </a:r>
            <a:endParaRPr lang="en-US" sz="2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Clr>
                <a:srgbClr val="EF7A12"/>
              </a:buClr>
              <a:buFont typeface="Symbol" panose="05050102010706020507" pitchFamily="18" charset="2"/>
              <a:buChar char=""/>
            </a:pPr>
            <a:r>
              <a:rPr lang="en-GB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79% of </a:t>
            </a:r>
            <a:r>
              <a:rPr lang="en-GB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 were compliant</a:t>
            </a:r>
            <a:endParaRPr lang="en-GB" sz="2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Clr>
                <a:srgbClr val="EF7A12"/>
              </a:buClr>
              <a:buFont typeface="Symbol" panose="05050102010706020507" pitchFamily="18" charset="2"/>
              <a:buChar char=""/>
            </a:pPr>
            <a:r>
              <a:rPr lang="en-GB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53 (about 25% of establishments) did not meet minimum expectations, down from 91 in 2025</a:t>
            </a: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67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A664D-C16B-C42B-FFEE-28282023B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114472-F885-A2D4-36CF-0A24F96AC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69F7F-379E-E003-BCF9-2F39D5D41C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06402"/>
            <a:ext cx="2749389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phase issues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39EC1CB-5BB7-B79C-39D3-FC1901E1F507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E6B28F-788A-255E-B67D-AE76C9276E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1" t="43852"/>
          <a:stretch>
            <a:fillRect/>
          </a:stretch>
        </p:blipFill>
        <p:spPr>
          <a:xfrm>
            <a:off x="2119052" y="1154816"/>
            <a:ext cx="4905070" cy="490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3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9A4BD-A6B3-4C8A-D2AD-2F2124B5B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DF62E5-6374-4523-265C-4A6BDA95E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912DD-6416-F513-3B38-F23BA7DA70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570265"/>
            <a:ext cx="3793521" cy="460502"/>
          </a:xfrm>
        </p:spPr>
        <p:txBody>
          <a:bodyPr/>
          <a:lstStyle/>
          <a:p>
            <a:r>
              <a:rPr lang="en-US" sz="28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phase issues</a:t>
            </a:r>
            <a:endParaRPr lang="en-GB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50B1A6-2B78-FC07-D62A-1AD805F0845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1258829-D8F3-E241-CED6-F4B74306B5CE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54BAE76F-3349-6903-69D2-6BEB98A35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130" y="1179600"/>
            <a:ext cx="6185262" cy="460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4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B276A-47B0-0F17-DBBC-DF784670C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44CEA1-8E4B-D149-1D90-A4B8FBCC1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D0AEB-80DA-522D-7480-3A1215C642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438" y="588982"/>
            <a:ext cx="2749389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phase issues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B9F296-6C48-F017-BB40-840AACF1065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2E36E0FB-C307-824E-9E3A-BA9E9F32887D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EA1E62-BF18-C243-AE90-F3E09A2DE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65" y="984422"/>
            <a:ext cx="8491588" cy="4608094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07000"/>
              </a:lnSpc>
            </a:pPr>
            <a:r>
              <a:rPr lang="en-GB"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Biggest issues have the same root cause:  </a:t>
            </a:r>
          </a:p>
          <a:p>
            <a:pPr lvl="0" algn="ctr">
              <a:lnSpc>
                <a:spcPct val="107000"/>
              </a:lnSpc>
            </a:pPr>
            <a:r>
              <a:rPr lang="en-GB" sz="32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Badmin</a:t>
            </a:r>
            <a:endParaRPr lang="en-GB" sz="32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activity on Dartmoor from this point forward is under Green Card Rules</a:t>
            </a: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must always have toilet materials, </a:t>
            </a:r>
            <a:r>
              <a:rPr lang="en-GB" sz="24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</a:t>
            </a: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trowels</a:t>
            </a: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 training before 0800 Weds</a:t>
            </a: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GB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 Cards – not carried, not completed, out of date</a:t>
            </a: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 panels – covered, unreadable, blown away (litter?)</a:t>
            </a: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Camping – group </a:t>
            </a:r>
            <a:r>
              <a:rPr lang="en-GB" sz="24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size,“reserving</a:t>
            </a: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areas mid afternoon</a:t>
            </a: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GB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Parking – </a:t>
            </a:r>
            <a:r>
              <a:rPr lang="en-GB" sz="24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Nodden</a:t>
            </a:r>
            <a:r>
              <a:rPr lang="en-GB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Gate, &gt;50% car park use</a:t>
            </a: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Firing Range - CHECK</a:t>
            </a:r>
            <a:endParaRPr lang="en-GB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27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6000" y="596429"/>
            <a:ext cx="5600618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should a meeting with an ECM be like? </a:t>
            </a:r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FB3BD18-1C5A-49B0-9F04-DEECB260709A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C1B35A-59B4-6955-BEA5-7148C212F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99" y="1185461"/>
            <a:ext cx="6183055" cy="463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0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778AD-4E8F-7AD2-423C-065BAC83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CE0E0E-88C1-7BA3-E84A-4D1D990EC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29FF-7A2F-1936-95D1-C9FFE09D6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597965"/>
            <a:ext cx="5600618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should a meeting with an ECM be like? </a:t>
            </a:r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9720CC-EBC1-8BBD-B9A8-43790FCF67C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02D2909-B80C-55A8-9FCE-FBA64D554ADD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CFF39-135C-F7F8-3FDC-319BB1013D8E}"/>
              </a:ext>
            </a:extLst>
          </p:cNvPr>
          <p:cNvSpPr txBox="1"/>
          <p:nvPr/>
        </p:nvSpPr>
        <p:spPr>
          <a:xfrm>
            <a:off x="429768" y="1273294"/>
            <a:ext cx="8266176" cy="5080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ECM should approach and identify themselves</a:t>
            </a: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 Ten Tors ID card</a:t>
            </a:r>
          </a:p>
          <a:p>
            <a:pPr lvl="0" algn="just">
              <a:lnSpc>
                <a:spcPct val="107000"/>
              </a:lnSpc>
              <a:buClr>
                <a:srgbClr val="EF7A12"/>
              </a:buClr>
            </a:pP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ECMs will ask/check:</a:t>
            </a:r>
          </a:p>
          <a:p>
            <a:pPr marL="914400" lvl="1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the group has been and where they are heading</a:t>
            </a:r>
          </a:p>
          <a:p>
            <a:pPr marL="914400" lvl="1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RBNA – is 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map </a:t>
            </a:r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correctly marked</a:t>
            </a:r>
          </a:p>
          <a:p>
            <a:pPr marL="914400" lvl="1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 card</a:t>
            </a:r>
          </a:p>
          <a:p>
            <a:pPr marL="1371600" lvl="2" indent="-457200" algn="just">
              <a:lnSpc>
                <a:spcPct val="107000"/>
              </a:lnSpc>
              <a:buClr>
                <a:srgbClr val="EF7A12"/>
              </a:buClr>
              <a:buFont typeface="Courier New" panose="02070309020205020404" pitchFamily="49" charset="0"/>
              <a:buChar char="o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Questions on its contents</a:t>
            </a:r>
          </a:p>
          <a:p>
            <a:pPr marL="1371600" lvl="2" indent="-457200" algn="just">
              <a:lnSpc>
                <a:spcPct val="107000"/>
              </a:lnSpc>
              <a:buClr>
                <a:srgbClr val="EF7A12"/>
              </a:buClr>
              <a:buFont typeface="Courier New" panose="02070309020205020404" pitchFamily="49" charset="0"/>
              <a:buChar char="o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it filled in correctly</a:t>
            </a:r>
          </a:p>
          <a:p>
            <a:pPr marL="1371600" lvl="2" indent="-457200" algn="just">
              <a:lnSpc>
                <a:spcPct val="107000"/>
              </a:lnSpc>
              <a:buClr>
                <a:srgbClr val="EF7A12"/>
              </a:buClr>
              <a:buFont typeface="Courier New" panose="02070309020205020404" pitchFamily="49" charset="0"/>
              <a:buChar char="o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Emergency procedures </a:t>
            </a:r>
          </a:p>
          <a:p>
            <a:pPr marL="914400" lvl="1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Correctly marked ID panels on at least two rucksacks</a:t>
            </a:r>
          </a:p>
          <a:p>
            <a:pPr marL="914400" lvl="1" indent="-457200" algn="just">
              <a:lnSpc>
                <a:spcPct val="107000"/>
              </a:lnSpc>
              <a:buClr>
                <a:srgbClr val="EF7A12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pertinent questions</a:t>
            </a:r>
            <a:endParaRPr lang="en-GB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58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1165" y="597106"/>
            <a:ext cx="5969629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should an identification panel look like? </a:t>
            </a:r>
            <a:endParaRPr lang="en-GB" sz="1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FB3BD18-1C5A-49B0-9F04-DEECB260709A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600B829-3F1F-4CEE-9125-AF55E74F6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GB" sz="28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minimum</a:t>
            </a: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two i</a:t>
            </a: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dentification panels are to be displayed at all times. </a:t>
            </a:r>
            <a:endParaRPr lang="en-GB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A person wearing a yellow jacket&#10;&#10;Description automatically generated">
            <a:extLst>
              <a:ext uri="{FF2B5EF4-FFF2-40B4-BE49-F238E27FC236}">
                <a16:creationId xmlns:a16="http://schemas.microsoft.com/office/drawing/2014/main" id="{1879BE70-6D77-2C2F-A921-604C5D9B0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0683" y="2789487"/>
            <a:ext cx="3915432" cy="2936574"/>
          </a:xfrm>
          <a:prstGeom prst="rect">
            <a:avLst/>
          </a:prstGeom>
        </p:spPr>
      </p:pic>
      <p:pic>
        <p:nvPicPr>
          <p:cNvPr id="13" name="Picture 12" descr="A purple sign with numbers&#10;&#10;Description automatically generated">
            <a:extLst>
              <a:ext uri="{FF2B5EF4-FFF2-40B4-BE49-F238E27FC236}">
                <a16:creationId xmlns:a16="http://schemas.microsoft.com/office/drawing/2014/main" id="{BD0315FB-3388-C011-24E4-B44954B7E9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47" t="20929" r="189" b="21978"/>
          <a:stretch/>
        </p:blipFill>
        <p:spPr>
          <a:xfrm>
            <a:off x="4143285" y="2300056"/>
            <a:ext cx="3180522" cy="391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23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FFE49-D6E0-F93F-20CA-5845ADFA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CBB44D-3C0D-B704-2B55-6CE65C15E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A5EC6-E6AB-A260-3470-7EE47F2A69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702" y="552236"/>
            <a:ext cx="4760901" cy="405102"/>
          </a:xfrm>
        </p:spPr>
        <p:txBody>
          <a:bodyPr/>
          <a:lstStyle/>
          <a:p>
            <a:pPr algn="ctr"/>
            <a:r>
              <a:rPr lang="en-GB" b="1"/>
              <a:t>ECM to Team Manager feedback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A9D73E-2ACD-1B10-95A7-6101A262C39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B65BA5B-76B6-BA25-621B-4F84CA542B2F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863C"/>
              </a:buClr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9234DF-F2EC-A4E7-6073-B9A0CC48BA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79" t="3163" r="1412" b="1009"/>
          <a:stretch>
            <a:fillRect/>
          </a:stretch>
        </p:blipFill>
        <p:spPr>
          <a:xfrm>
            <a:off x="2393193" y="1013936"/>
            <a:ext cx="4311026" cy="5844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A2D81F-8626-23B7-AADD-902B634188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109" t="44053" r="39485" b="24094"/>
          <a:stretch>
            <a:fillRect/>
          </a:stretch>
        </p:blipFill>
        <p:spPr>
          <a:xfrm>
            <a:off x="838199" y="1013936"/>
            <a:ext cx="7307961" cy="584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7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48CB8-044A-85B4-B1CA-90AEB04D2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1339B5-A3CF-605F-4ED1-0FBADE18D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95C05-21E0-2C92-E23E-B8B10DA1E6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25665"/>
            <a:ext cx="2068497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ECM Event Team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513C42E-74CB-6E03-F50A-8E5858380BEC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F7548DC-299F-33DD-1033-23BB1BCDA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ECM Team take on three roles on the event: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b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Ops Desk: </a:t>
            </a: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to monitor team progress </a:t>
            </a:r>
          </a:p>
          <a:p>
            <a:pPr lvl="0" algn="just">
              <a:lnSpc>
                <a:spcPct val="107000"/>
              </a:lnSpc>
            </a:pP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to identify teams of concern</a:t>
            </a:r>
          </a:p>
          <a:p>
            <a:pPr lvl="0" algn="just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to advise on likelihood of finishing</a:t>
            </a:r>
          </a:p>
          <a:p>
            <a:pPr lvl="0" algn="just">
              <a:lnSpc>
                <a:spcPct val="107000"/>
              </a:lnSpc>
            </a:pPr>
            <a:endParaRPr lang="en-GB" sz="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GB" sz="28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 Support:	</a:t>
            </a: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assist tor parties on early tors</a:t>
            </a:r>
          </a:p>
          <a:p>
            <a:pPr lvl="0" algn="just">
              <a:lnSpc>
                <a:spcPct val="107000"/>
              </a:lnSpc>
            </a:pPr>
            <a:endParaRPr lang="en-GB" sz="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GB" sz="28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Postbridge</a:t>
            </a:r>
            <a:r>
              <a:rPr lang="en-GB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to assist checkpoint</a:t>
            </a:r>
          </a:p>
        </p:txBody>
      </p:sp>
    </p:spTree>
    <p:extLst>
      <p:ext uri="{BB962C8B-B14F-4D97-AF65-F5344CB8AC3E}">
        <p14:creationId xmlns:p14="http://schemas.microsoft.com/office/powerpoint/2010/main" val="15250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2FCF5-4337-0055-A816-2C75E2971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C163F-FA39-4AC0-1031-F70BB0CAE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7467B-3F97-FB53-934A-B72BD44CED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25665"/>
            <a:ext cx="3812051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Event infringement Hotspots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E76EE6-E231-43B3-42BD-2639AC038A8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7DD989B-B565-9FF8-BE9D-50E2A9ADCE17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863C"/>
              </a:buClr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87C5D-2ACC-2643-0D2B-B9FCF0BD6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few examples of beacon traces covering common infringements and locations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b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0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 Crossings</a:t>
            </a:r>
            <a:r>
              <a:rPr lang="en-GB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20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Walkham</a:t>
            </a:r>
            <a:endParaRPr lang="en-GB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20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Rattlebrook</a:t>
            </a: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Tavy</a:t>
            </a:r>
            <a:endParaRPr lang="en-GB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GB" sz="20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Camping:	</a:t>
            </a: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0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Postbridge</a:t>
            </a: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private land</a:t>
            </a:r>
          </a:p>
          <a:p>
            <a:pPr lvl="0" algn="just">
              <a:lnSpc>
                <a:spcPct val="107000"/>
              </a:lnSpc>
            </a:pP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20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Fernworthy</a:t>
            </a:r>
            <a:endParaRPr lang="en-GB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20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Teignhead</a:t>
            </a: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Farm</a:t>
            </a:r>
          </a:p>
          <a:p>
            <a:pPr lvl="0" algn="just">
              <a:lnSpc>
                <a:spcPct val="107000"/>
              </a:lnSpc>
            </a:pP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Checkpoints – 45 and 55</a:t>
            </a:r>
            <a:endParaRPr lang="en-GB" sz="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GB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Private land:</a:t>
            </a: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20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Bearwalls</a:t>
            </a: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Farm</a:t>
            </a:r>
          </a:p>
          <a:p>
            <a:pPr lvl="0" algn="just">
              <a:lnSpc>
                <a:spcPct val="107000"/>
              </a:lnSpc>
            </a:pP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20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Thornworthy</a:t>
            </a: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House Hotel</a:t>
            </a:r>
            <a:endParaRPr lang="en-GB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481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A5A8E-7478-354D-35ED-36017CE85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4155B8-AFB6-9A63-E628-8FA88C437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2CAFF-7839-5087-A5AA-CDCB8884A8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01715"/>
            <a:ext cx="2506437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rivers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BD78DD-2A48-5FFF-A6DE-D7479ED1414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E086D6E4-70EA-E224-D56A-28425301FE2C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EC3B232-F08D-EB23-88D5-89C9B27B7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DE71F1-6050-A8E5-F357-B177933F1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229" y="1058230"/>
            <a:ext cx="6628715" cy="497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57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F87FF-94DA-D546-90FA-2D76C1FEE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E1EE5F-E190-3E17-BCA4-7ECAAE0B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58DF4-E7CB-571F-6BFD-FA11219E3E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25665"/>
            <a:ext cx="2506437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rivers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DB8BB8-9C47-D546-FBA1-4820B0F40F6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B2A3829-0FA8-6810-80FF-FA6D645016FD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962DB1C-96BE-2ED5-6F95-263501867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5766B9-540C-7B36-0B85-B5B1BE7CF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96" y="1133620"/>
            <a:ext cx="6389407" cy="478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85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638A9-2BE4-AAB1-2DDF-2EC8DFF67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426BF2-FACA-57D3-30C3-77A058670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9AFC4-F15E-E04D-FB24-FD2B55C0D4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25665"/>
            <a:ext cx="2506437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rivers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838F07-6FFB-44C0-047B-248D527F7BA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66D95AF-76A4-4C81-4C9E-567AFF7FE9E6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384FC66-3F08-6765-CAC5-DDD0C19F5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F116AF-C82B-14B2-EDB2-9FA7F0A71A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391" t="25268" r="34087" b="16493"/>
          <a:stretch>
            <a:fillRect/>
          </a:stretch>
        </p:blipFill>
        <p:spPr>
          <a:xfrm>
            <a:off x="1040715" y="1109184"/>
            <a:ext cx="6378395" cy="542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98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41B89-B506-3596-2F0A-989FBE057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65895A-B3C5-5EE9-C90E-F6DFE4833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D07D71-E0D4-66B8-9178-52C2448FE0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CEDFD772-E7FD-A689-8F26-D7C31EA65FB4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0249309-1470-43EA-DC02-8449F95DE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ACAF1A6-74E7-9E60-0D1A-6C8AFF889E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65" t="25269" r="36174" b="15102"/>
          <a:stretch>
            <a:fillRect/>
          </a:stretch>
        </p:blipFill>
        <p:spPr>
          <a:xfrm>
            <a:off x="1396000" y="1014132"/>
            <a:ext cx="5700064" cy="5272631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7A03F66-9919-F28A-A5E6-79FAC07271F4}"/>
              </a:ext>
            </a:extLst>
          </p:cNvPr>
          <p:cNvSpPr txBox="1">
            <a:spLocks/>
          </p:cNvSpPr>
          <p:nvPr/>
        </p:nvSpPr>
        <p:spPr>
          <a:xfrm>
            <a:off x="576000" y="609030"/>
            <a:ext cx="2506437" cy="3497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72000" tIns="36000" rIns="72000" bIns="3600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cap="all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rivers</a:t>
            </a:r>
            <a:endParaRPr lang="en-GB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627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0F0E6-B4A1-34EF-9094-3710D6C2F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3CCB3F-677F-9316-6DF0-D98D019C5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6D002-10AD-3E03-E336-5DE8341F8A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14002"/>
            <a:ext cx="2805493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camping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263EEC-1317-B53F-6277-9F920E5F83B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E3C90F1-4243-17FA-B86E-D564A8937DEB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B2D6BB0-20EA-27CE-72AB-A6F474211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73" y="1272247"/>
            <a:ext cx="6489348" cy="460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41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A3E4F-36B9-E30B-A4D6-E29720F91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DD470E-8411-8C85-12B6-819F6F322D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40EC9E23-ECF7-2801-FB77-B8D616CE8DAE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58B76E3-5DD8-DD1C-3070-CEFF6BB97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07D61F8-FFBD-A37D-812D-78633ED16F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783" t="31875" r="19652" b="14328"/>
          <a:stretch>
            <a:fillRect/>
          </a:stretch>
        </p:blipFill>
        <p:spPr>
          <a:xfrm>
            <a:off x="1789043" y="1211962"/>
            <a:ext cx="6232823" cy="4537703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80AE892-C6BF-B2FF-9706-13C7DEBA1E15}"/>
              </a:ext>
            </a:extLst>
          </p:cNvPr>
          <p:cNvSpPr txBox="1">
            <a:spLocks/>
          </p:cNvSpPr>
          <p:nvPr/>
        </p:nvSpPr>
        <p:spPr>
          <a:xfrm>
            <a:off x="576000" y="625665"/>
            <a:ext cx="2805493" cy="3497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72000" tIns="36000" rIns="72000" bIns="3600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cap="all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camping</a:t>
            </a:r>
            <a:endParaRPr lang="en-GB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97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C116B-A69A-6E0C-123B-05A335DBA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008E6C-4895-D33A-0C4B-3BBC4DAEA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AAD6C3-3265-4958-A578-1149F25D109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DFCA101C-5893-CEBC-33D9-0C83ACE33ED4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D4EE043-BB94-9300-85AA-67E7A3472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065532-BDDB-C31C-7418-05DF7A52EE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67" t="27383" r="27889" b="16717"/>
          <a:stretch>
            <a:fillRect/>
          </a:stretch>
        </p:blipFill>
        <p:spPr>
          <a:xfrm>
            <a:off x="1743988" y="1350177"/>
            <a:ext cx="6431243" cy="4449978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EE1CCBE-69C8-C63F-0A27-A47C6EA8CF3C}"/>
              </a:ext>
            </a:extLst>
          </p:cNvPr>
          <p:cNvSpPr txBox="1">
            <a:spLocks/>
          </p:cNvSpPr>
          <p:nvPr/>
        </p:nvSpPr>
        <p:spPr>
          <a:xfrm>
            <a:off x="576000" y="620258"/>
            <a:ext cx="2805493" cy="3497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72000" tIns="36000" rIns="72000" bIns="3600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cap="all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camping</a:t>
            </a:r>
            <a:endParaRPr lang="en-GB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523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0A51D-955F-A342-11A9-26C868ED2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5A4BE2-F02B-BD3E-275F-FC7F6FB13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81F746-EE0A-7859-16D3-649FACA49C3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8276D61-B894-39EE-8933-0D2BE2913743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88668EF-48E5-1DD1-E501-E3458CE70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Camping: the importance of pacing</a:t>
            </a:r>
          </a:p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0D8456-2DD3-8BAD-2C85-1B45D57D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913" t="26927" r="26667" b="11082"/>
          <a:stretch>
            <a:fillRect/>
          </a:stretch>
        </p:blipFill>
        <p:spPr>
          <a:xfrm>
            <a:off x="295731" y="1745494"/>
            <a:ext cx="5390985" cy="39641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4D71CA-82FD-18CB-1D77-4E601878EA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870" t="28936" r="44956" b="17421"/>
          <a:stretch>
            <a:fillRect/>
          </a:stretch>
        </p:blipFill>
        <p:spPr>
          <a:xfrm>
            <a:off x="5881209" y="1812896"/>
            <a:ext cx="2863608" cy="3896752"/>
          </a:xfrm>
          <a:prstGeom prst="rect">
            <a:avLst/>
          </a:prstGeom>
        </p:spPr>
      </p:pic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FFC2F44-E6E2-C559-0C72-ED4C4835D1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584965"/>
            <a:ext cx="2805493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camping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C9FDE1F-F727-6AF2-8594-51DB8C72ED20}"/>
              </a:ext>
            </a:extLst>
          </p:cNvPr>
          <p:cNvSpPr/>
          <p:nvPr/>
        </p:nvSpPr>
        <p:spPr>
          <a:xfrm>
            <a:off x="6614160" y="4511039"/>
            <a:ext cx="416560" cy="48872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01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CD107-DE0C-EF4E-120A-E0CBA417E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8E3A35-E32C-B8EA-56C9-DC3EAF10C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53BDFA-5DF6-8272-6563-6ABD56B16ED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1BA7647-4B7A-38CB-5D8B-169E2C25C7E9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FBD6339-00DD-274F-B01E-12CB05FF7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en-GB"/>
              <a:t> </a:t>
            </a:r>
            <a:r>
              <a:rPr lang="en-GB" sz="2400" i="1"/>
              <a:t>They asked whether they could camp at the proposed site and were told that it would be okay.</a:t>
            </a:r>
          </a:p>
          <a:p>
            <a:pPr lvl="0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did they need to ask Tor Party staff? </a:t>
            </a:r>
            <a:b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ould this be v</a:t>
            </a: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iewed as external assistance? </a:t>
            </a:r>
          </a:p>
          <a:p>
            <a:pPr lvl="0">
              <a:lnSpc>
                <a:spcPct val="107000"/>
              </a:lnSpc>
            </a:pPr>
            <a:b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Teams should know the rules and camp site choice needs be part of 45 and 55 training.</a:t>
            </a:r>
          </a:p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2254CC4-8D8A-422B-22C6-122BF68DF9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25665"/>
            <a:ext cx="2805493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camping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25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FB4A5-E054-4E56-8E5B-A057A1F53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125A1F-B3B7-001D-26F4-DE206A02D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C31EA5-1930-1AD0-3FDE-0296DC1F700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30013DAE-8A1A-6721-8D93-734AF7224950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33CF396-EDBA-FC72-DA2E-1349C997A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algn="just">
              <a:lnSpc>
                <a:spcPct val="107000"/>
              </a:lnSpc>
            </a:pPr>
            <a:r>
              <a:rPr lang="en-GB" sz="2400" i="1">
                <a:ea typeface="Calibri" panose="020F0502020204030204" pitchFamily="34" charset="0"/>
              </a:rPr>
              <a:t>It was dark, they had been pushing themselves physically</a:t>
            </a:r>
          </a:p>
          <a:p>
            <a:pPr algn="just">
              <a:lnSpc>
                <a:spcPct val="107000"/>
              </a:lnSpc>
            </a:pPr>
            <a:endParaRPr lang="en-GB" sz="1050" i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GB" sz="2400" i="1"/>
              <a:t>The reason for the infringement was tiredness</a:t>
            </a:r>
          </a:p>
          <a:p>
            <a:pPr algn="just">
              <a:lnSpc>
                <a:spcPct val="107000"/>
              </a:lnSpc>
            </a:pPr>
            <a:endParaRPr lang="en-GB" sz="1050" i="1"/>
          </a:p>
          <a:p>
            <a:pPr algn="just">
              <a:lnSpc>
                <a:spcPct val="107000"/>
              </a:lnSpc>
            </a:pPr>
            <a:r>
              <a:rPr lang="en-GB" sz="2400" i="1"/>
              <a:t>Their excuse, which I have told them is entirely inadequate, was that other teams were camped there.</a:t>
            </a:r>
          </a:p>
          <a:p>
            <a:pPr algn="just">
              <a:lnSpc>
                <a:spcPct val="107000"/>
              </a:lnSpc>
            </a:pPr>
            <a:endParaRPr lang="en-GB" sz="1050" i="1"/>
          </a:p>
          <a:p>
            <a:pPr algn="just">
              <a:lnSpc>
                <a:spcPct val="107000"/>
              </a:lnSpc>
            </a:pPr>
            <a:r>
              <a:rPr lang="en-GB" sz="2400" i="1"/>
              <a:t>Team were very tired and thought they were further east than they were.</a:t>
            </a:r>
          </a:p>
          <a:p>
            <a:pPr algn="just">
              <a:lnSpc>
                <a:spcPct val="107000"/>
              </a:lnSpc>
            </a:pPr>
            <a:endParaRPr lang="en-GB" sz="2400" i="1"/>
          </a:p>
          <a:p>
            <a:pPr algn="just">
              <a:lnSpc>
                <a:spcPct val="107000"/>
              </a:lnSpc>
            </a:pPr>
            <a:endParaRPr lang="en-GB" sz="2400" i="1"/>
          </a:p>
          <a:p>
            <a:pPr algn="just">
              <a:lnSpc>
                <a:spcPct val="107000"/>
              </a:lnSpc>
            </a:pPr>
            <a:endParaRPr lang="en-GB" sz="2800" i="1"/>
          </a:p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3B6999F-2BDD-47BB-52F3-2927FBAD65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570265"/>
            <a:ext cx="6447709" cy="405102"/>
          </a:xfrm>
        </p:spPr>
        <p:txBody>
          <a:bodyPr/>
          <a:lstStyle/>
          <a:p>
            <a:r>
              <a:rPr lang="en-GB" b="1"/>
              <a:t>How can we improve our training for this? </a:t>
            </a:r>
          </a:p>
        </p:txBody>
      </p:sp>
    </p:spTree>
    <p:extLst>
      <p:ext uri="{BB962C8B-B14F-4D97-AF65-F5344CB8AC3E}">
        <p14:creationId xmlns:p14="http://schemas.microsoft.com/office/powerpoint/2010/main" val="108298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554F0-656E-B64D-5EA4-ABD9CCAD8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1728B7-C59E-3911-D222-0CC7C1DC1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0D1AC4-D4E8-8383-93CD-29851CB1999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5F7DEB5F-7C9B-990A-382B-CBF2E9C343F5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EE1E9F0-1655-C991-3832-931BBEA4E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algn="just">
              <a:lnSpc>
                <a:spcPct val="107000"/>
              </a:lnSpc>
            </a:pPr>
            <a:r>
              <a:rPr lang="en-GB" sz="2800"/>
              <a:t>Fatigue will impede decision making</a:t>
            </a:r>
          </a:p>
          <a:p>
            <a:pPr algn="just">
              <a:lnSpc>
                <a:spcPct val="107000"/>
              </a:lnSpc>
            </a:pPr>
            <a:endParaRPr lang="en-GB" sz="2800"/>
          </a:p>
          <a:p>
            <a:pPr algn="just">
              <a:lnSpc>
                <a:spcPct val="107000"/>
              </a:lnSpc>
            </a:pPr>
            <a:r>
              <a:rPr lang="en-GB" sz="2800"/>
              <a:t>Teams rarely choose camp areas during training so are not familiar with success criteria</a:t>
            </a:r>
          </a:p>
          <a:p>
            <a:pPr algn="just">
              <a:lnSpc>
                <a:spcPct val="107000"/>
              </a:lnSpc>
            </a:pPr>
            <a:endParaRPr lang="en-GB" sz="2800"/>
          </a:p>
          <a:p>
            <a:pPr algn="just">
              <a:lnSpc>
                <a:spcPct val="107000"/>
              </a:lnSpc>
            </a:pPr>
            <a:r>
              <a:rPr lang="en-GB" sz="2800"/>
              <a:t>Not being aware of restricted camping areas </a:t>
            </a:r>
          </a:p>
          <a:p>
            <a:pPr algn="just">
              <a:lnSpc>
                <a:spcPct val="107000"/>
              </a:lnSpc>
            </a:pPr>
            <a:endParaRPr lang="en-GB" sz="2800"/>
          </a:p>
          <a:p>
            <a:pPr algn="just">
              <a:lnSpc>
                <a:spcPct val="107000"/>
              </a:lnSpc>
            </a:pPr>
            <a:r>
              <a:rPr lang="en-GB" sz="2800"/>
              <a:t>Camping amongst 35s will be good “cover” </a:t>
            </a:r>
          </a:p>
          <a:p>
            <a:pPr algn="just">
              <a:lnSpc>
                <a:spcPct val="107000"/>
              </a:lnSpc>
            </a:pPr>
            <a:endParaRPr lang="en-GB" sz="2800"/>
          </a:p>
          <a:p>
            <a:pPr algn="just">
              <a:lnSpc>
                <a:spcPct val="107000"/>
              </a:lnSpc>
            </a:pPr>
            <a:endParaRPr lang="en-GB" sz="2400" i="1"/>
          </a:p>
          <a:p>
            <a:pPr algn="just">
              <a:lnSpc>
                <a:spcPct val="107000"/>
              </a:lnSpc>
            </a:pPr>
            <a:endParaRPr lang="en-GB" sz="2400" i="1"/>
          </a:p>
          <a:p>
            <a:pPr algn="just">
              <a:lnSpc>
                <a:spcPct val="107000"/>
              </a:lnSpc>
            </a:pPr>
            <a:endParaRPr lang="en-GB" sz="2800" i="1"/>
          </a:p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917877-90C4-A0A0-DE50-719FF2E1E9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570265"/>
            <a:ext cx="6447709" cy="405102"/>
          </a:xfrm>
        </p:spPr>
        <p:txBody>
          <a:bodyPr/>
          <a:lstStyle/>
          <a:p>
            <a:r>
              <a:rPr lang="en-GB" b="1"/>
              <a:t>How can we improve our training for this? </a:t>
            </a:r>
          </a:p>
        </p:txBody>
      </p:sp>
    </p:spTree>
    <p:extLst>
      <p:ext uri="{BB962C8B-B14F-4D97-AF65-F5344CB8AC3E}">
        <p14:creationId xmlns:p14="http://schemas.microsoft.com/office/powerpoint/2010/main" val="1127700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C2A97-56F2-56BC-6DB7-0B65C90E6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64ED5B-1999-5C16-A315-2E770BF28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7AD9B-C7F7-7DD3-ECBF-E9E32F2E07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625665"/>
            <a:ext cx="3279919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private land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096C3B-AB9E-7C63-A22C-818C94DD8E6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DAEE2BD-1E95-EE2D-976A-F3227F2F1F18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94417A-A031-255A-6F68-505E9E565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60" y="1079924"/>
            <a:ext cx="6664959" cy="499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5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FA79C-037E-DE74-3E75-96FD2920D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686622-3778-C7B1-016A-4B68AA342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59EF8-EFB6-2E09-B907-F0A853D8ED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597965"/>
            <a:ext cx="3279919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 issues: private land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D86420-C1ED-6F5F-4531-E9CB0F3913C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F2D5710-37A1-C7AF-248C-FC3A8165F329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349B0B5-FD3C-18B9-0048-731254C1F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85" y="1204011"/>
            <a:ext cx="7920000" cy="4608094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3C86C4-B4A5-928C-9F5E-53C1B87284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00" t="29710" r="33653" b="21439"/>
          <a:stretch>
            <a:fillRect/>
          </a:stretch>
        </p:blipFill>
        <p:spPr>
          <a:xfrm>
            <a:off x="940277" y="1180426"/>
            <a:ext cx="6611510" cy="528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3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FA255-1A59-987F-B1D1-4CF107C8C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FE005A-586C-5B33-5EF1-CE41F40C1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396A6D3-2516-3143-DDDE-AF641CABF4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3CCEFAF7-73E7-188E-7060-81EA1FBB94C4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46A982-316C-4796-B93D-8C2F7265E9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051" t="28855" r="36871" b="13593"/>
          <a:stretch>
            <a:fillRect/>
          </a:stretch>
        </p:blipFill>
        <p:spPr>
          <a:xfrm>
            <a:off x="1478941" y="472887"/>
            <a:ext cx="5870829" cy="526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34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3DBA1-2D63-EA0C-5026-AAF92C0B9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2CD496-1F68-BDF4-72A3-890C49EE8E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28709-0176-9FFE-FE17-FB8532106C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561415"/>
            <a:ext cx="2257972" cy="349702"/>
          </a:xfrm>
        </p:spPr>
        <p:txBody>
          <a:bodyPr/>
          <a:lstStyle/>
          <a:p>
            <a:r>
              <a:rPr lang="en-US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Post-EVENT issues</a:t>
            </a:r>
            <a:endParaRPr lang="en-GB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F761EF-E610-2BFF-6214-579BAA4048B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41FE25F-14E2-E9CB-640D-278E09ACEA3B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C06170-9B8A-4231-8778-24C5E4E17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971" y="1009442"/>
            <a:ext cx="7920000" cy="4608094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07000"/>
              </a:lnSpc>
            </a:pPr>
            <a:r>
              <a:rPr lang="en-GB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the event all infringements logged by trackers are manually reviewed (290 individual infringements this year).</a:t>
            </a:r>
          </a:p>
          <a:p>
            <a:pPr lvl="0" algn="just">
              <a:lnSpc>
                <a:spcPct val="107000"/>
              </a:lnSpc>
            </a:pP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Those considered clear breaches of rules are logged.</a:t>
            </a: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Emails are sent to TM from </a:t>
            </a:r>
            <a:r>
              <a:rPr lang="en-GB" sz="28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JCSys</a:t>
            </a: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 algn="just">
              <a:lnSpc>
                <a:spcPct val="107000"/>
              </a:lnSpc>
            </a:pPr>
            <a:r>
              <a:rPr lang="en-GB" sz="28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</a:t>
            </a:r>
            <a:r>
              <a:rPr lang="en-GB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your responsibility to ensure filters don’t refuse emails from </a:t>
            </a:r>
            <a:r>
              <a:rPr lang="en-GB" sz="28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JCSys</a:t>
            </a:r>
            <a:r>
              <a:rPr lang="en-GB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07000"/>
              </a:lnSpc>
            </a:pP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Replies are expected before end July, either contesting the infringement or explaining how training will address the shortcomings.</a:t>
            </a:r>
          </a:p>
          <a:p>
            <a:pPr lvl="0" algn="just">
              <a:lnSpc>
                <a:spcPct val="107000"/>
              </a:lnSpc>
            </a:pPr>
            <a:r>
              <a:rPr lang="en-GB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certificates are then available.  </a:t>
            </a: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en-GB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77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3943" y="570265"/>
            <a:ext cx="3712088" cy="405102"/>
          </a:xfrm>
        </p:spPr>
        <p:txBody>
          <a:bodyPr/>
          <a:lstStyle/>
          <a:p>
            <a:r>
              <a:rPr lang="en-GB" b="1"/>
              <a:t>Team Manager feedback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FB3BD18-1C5A-49B0-9F04-DEECB260709A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600B829-3F1F-4CEE-9125-AF55E74F6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943" y="1133620"/>
            <a:ext cx="7920000" cy="4608094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Logging Fridays on North Moor: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up to an hour? No.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more than this? Yes</a:t>
            </a:r>
            <a:endParaRPr lang="en-US" sz="26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US" sz="26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optional</a:t>
            </a: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ECM feedback form will be available for you to use if you wish to do so.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multiple groups train together all involved must understand their TM structure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 park hogging is an increasing problem, expect problems</a:t>
            </a:r>
          </a:p>
        </p:txBody>
      </p:sp>
    </p:spTree>
    <p:extLst>
      <p:ext uri="{BB962C8B-B14F-4D97-AF65-F5344CB8AC3E}">
        <p14:creationId xmlns:p14="http://schemas.microsoft.com/office/powerpoint/2010/main" val="1870568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B48E5-5D40-6546-C7EB-0059F9AB3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11E6B-2844-97E2-782C-CA5445800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3133F-905C-C2CF-0F5F-FDC5B1884A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000" y="541573"/>
            <a:ext cx="5097211" cy="405102"/>
          </a:xfrm>
        </p:spPr>
        <p:txBody>
          <a:bodyPr/>
          <a:lstStyle/>
          <a:p>
            <a:r>
              <a:rPr lang="en-GB" b="1"/>
              <a:t>Critical information to take away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7CF7FC2-C8C5-BE8E-7154-A1065C82525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9545BCE-8681-EF33-0E8A-00256A2DAA3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8462" y="6618875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2A2AC0C3-001C-B5C5-E260-7036A785DAD0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613691-AD32-E18A-6996-653A8D00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87" y="896884"/>
            <a:ext cx="7920000" cy="4608094"/>
          </a:xfrm>
        </p:spPr>
        <p:txBody>
          <a:bodyPr>
            <a:normAutofit fontScale="77500" lnSpcReduction="20000"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Rules For Training On Dartmoor start </a:t>
            </a:r>
            <a:r>
              <a:rPr lang="en-US" sz="26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RBNA MUST be on maps from…</a:t>
            </a:r>
            <a:r>
              <a:rPr lang="en-US" sz="26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1st February is mandatory, now is better!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 </a:t>
            </a: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 sections are OOB throughout training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Knowledge of the rules needs to be embedded </a:t>
            </a:r>
            <a:r>
              <a:rPr lang="en-US" sz="26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walking on Dartmoor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LEAST </a:t>
            </a: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Green Card and id panels at all times.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LEAST </a:t>
            </a: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hi vis on all roads.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Regularly</a:t>
            </a:r>
            <a:r>
              <a:rPr lang="en-US" sz="2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check Firing Notices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6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noncompliance is recorded and used in Selection</a:t>
            </a:r>
            <a:endParaRPr lang="en-US" sz="2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n-GB" sz="2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663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00147-B0A8-7208-20AE-D16756B50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4EE01-23CC-0272-5669-6FEE9A6FD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56333"/>
            <a:ext cx="518906" cy="313932"/>
          </a:xfrm>
        </p:spPr>
        <p:txBody>
          <a:bodyPr/>
          <a:lstStyle/>
          <a:p>
            <a:r>
              <a:rPr lang="en-GB"/>
              <a:t>ECM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5EABD-D7AA-BF8B-D110-F4728085F6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997" y="554928"/>
            <a:ext cx="4601691" cy="405102"/>
          </a:xfrm>
        </p:spPr>
        <p:txBody>
          <a:bodyPr/>
          <a:lstStyle/>
          <a:p>
            <a:r>
              <a:rPr lang="en-GB" b="1"/>
              <a:t>Establishment  communication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EB4CDE-7471-2BF2-FE74-7A78BD1A5E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54652" y="34608"/>
            <a:ext cx="3833870" cy="216852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endParaRPr lang="en-GB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3E82498-1365-F19A-1D9E-91929E9D3A0D}"/>
              </a:ext>
            </a:extLst>
          </p:cNvPr>
          <p:cNvSpPr txBox="1">
            <a:spLocks/>
          </p:cNvSpPr>
          <p:nvPr/>
        </p:nvSpPr>
        <p:spPr>
          <a:xfrm>
            <a:off x="2438399" y="868192"/>
            <a:ext cx="4267201" cy="481985"/>
          </a:xfrm>
          <a:prstGeom prst="rect">
            <a:avLst/>
          </a:prstGeom>
          <a:ln w="50800"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E965DA5-646F-3681-634D-E9FD80EB1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997" y="1048025"/>
            <a:ext cx="7518849" cy="5809975"/>
          </a:xfrm>
        </p:spPr>
        <p:txBody>
          <a:bodyPr/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you clear on the changes you need to inform your training team about</a:t>
            </a:r>
            <a:r>
              <a:rPr lang="en-GB" sz="2400"/>
              <a:t>?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will you brief your training team on the changes and updates</a:t>
            </a:r>
            <a:r>
              <a:rPr lang="en-GB" sz="2400"/>
              <a:t>?</a:t>
            </a: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you have a system in place to ensure your groups inform you of any noncompliance</a:t>
            </a:r>
            <a:r>
              <a:rPr lang="en-GB" sz="2400"/>
              <a:t>?</a:t>
            </a: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>
                <a:latin typeface="+mn-lt"/>
              </a:rPr>
              <a:t>When will RBNA be marked on ma</a:t>
            </a: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2400">
                <a:latin typeface="+mn-lt"/>
              </a:rPr>
              <a:t>s?</a:t>
            </a:r>
            <a:endParaRPr lang="en-US" sz="24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you got sufficient numbers of ID panels, Green Cards and hi vis</a:t>
            </a:r>
            <a:r>
              <a:rPr lang="en-GB" sz="2400"/>
              <a:t>?</a:t>
            </a: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you have a system to check last minute Firing Notices changes</a:t>
            </a:r>
            <a:r>
              <a:rPr lang="en-GB" sz="2400"/>
              <a:t>?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400"/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400"/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35241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1043</Words>
  <Application>Microsoft Office PowerPoint</Application>
  <PresentationFormat>On-screen Show (4:3)</PresentationFormat>
  <Paragraphs>169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Aptos</vt:lpstr>
      <vt:lpstr>Aptos Display</vt:lpstr>
      <vt:lpstr>Arial</vt:lpstr>
      <vt:lpstr>Arial Narrow</vt:lpstr>
      <vt:lpstr>Arial Rounded MT Bold</vt:lpstr>
      <vt:lpstr>Calibri</vt:lpstr>
      <vt:lpstr>Courier New</vt:lpstr>
      <vt:lpstr>Symbol</vt:lpstr>
      <vt:lpstr>Office Theme</vt:lpstr>
      <vt:lpstr>ENVIRONMENT COMPLIANCE MONITORING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  <vt:lpstr>ECM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ArmyUser</dc:creator>
  <cp:lastModifiedBy>ArmyUser</cp:lastModifiedBy>
  <cp:revision>2</cp:revision>
  <dcterms:created xsi:type="dcterms:W3CDTF">2026-10-12T14:37:28Z</dcterms:created>
  <dcterms:modified xsi:type="dcterms:W3CDTF">2026-10-12T14:41:09Z</dcterms:modified>
</cp:coreProperties>
</file>