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3A70-1612-4345-B840-02FA76B99624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46B-A573-4ABF-9382-1A184ECF0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7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1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1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5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3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2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1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5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6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3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8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8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FF77-72DB-4123-8B7F-691179C6CDD4}" type="slidenum">
              <a:rPr kumimoji="0" lang="en-GB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7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FF77-72DB-4123-8B7F-691179C6CD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9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99" y="1224000"/>
            <a:ext cx="10560000" cy="460809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chemeClr val="accent3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01" y="256333"/>
            <a:ext cx="470816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>
              <a:defRPr sz="1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8000" y="561128"/>
            <a:ext cx="1418640" cy="405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l">
              <a:buNone/>
              <a:defRPr sz="2400" cap="all" baseline="0">
                <a:latin typeface="Arial Narrow" panose="020B0606020202030204" pitchFamily="34" charset="0"/>
              </a:defRPr>
            </a:lvl1pPr>
            <a:lvl2pPr marL="457200" indent="0" algn="l">
              <a:buNone/>
              <a:defRPr sz="2800">
                <a:latin typeface="Arial Narrow" panose="020B0606020202030204" pitchFamily="34" charset="0"/>
              </a:defRPr>
            </a:lvl2pPr>
            <a:lvl3pPr marL="914400" indent="0" algn="l">
              <a:buNone/>
              <a:defRPr sz="2400">
                <a:latin typeface="Arial Narrow" panose="020B0606020202030204" pitchFamily="34" charset="0"/>
              </a:defRPr>
            </a:lvl3pPr>
            <a:lvl4pPr marL="1371600" indent="0" algn="l">
              <a:buNone/>
              <a:defRPr sz="2000">
                <a:latin typeface="Arial Narrow" panose="020B0606020202030204" pitchFamily="34" charset="0"/>
              </a:defRPr>
            </a:lvl4pPr>
            <a:lvl5pPr marL="1828800" indent="0" algn="l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DDBB12F-1265-FEFD-ADFD-DE3D3E7C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77" y="6192732"/>
            <a:ext cx="795316" cy="5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135605" y="3727137"/>
            <a:ext cx="2050671" cy="294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ctr">
              <a:buNone/>
              <a:defRPr sz="1600" cap="all" baseline="0">
                <a:latin typeface="Arial Narrow" panose="020B0606020202030204" pitchFamily="34" charset="0"/>
              </a:defRPr>
            </a:lvl1pPr>
            <a:lvl2pPr marL="457200" indent="0" algn="l">
              <a:buNone/>
              <a:defRPr sz="2800">
                <a:latin typeface="Arial Narrow" panose="020B0606020202030204" pitchFamily="34" charset="0"/>
              </a:defRPr>
            </a:lvl2pPr>
            <a:lvl3pPr marL="914400" indent="0" algn="l">
              <a:buNone/>
              <a:defRPr sz="2400">
                <a:latin typeface="Arial Narrow" panose="020B0606020202030204" pitchFamily="34" charset="0"/>
              </a:defRPr>
            </a:lvl3pPr>
            <a:lvl4pPr marL="1371600" indent="0" algn="l">
              <a:buNone/>
              <a:defRPr sz="2000">
                <a:latin typeface="Arial Narrow" panose="020B0606020202030204" pitchFamily="34" charset="0"/>
              </a:defRPr>
            </a:lvl4pPr>
            <a:lvl5pPr marL="1828800" indent="0" algn="l">
              <a:buNone/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Presenter and date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11571" y="3322035"/>
            <a:ext cx="2827615" cy="4051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Presentation title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 userDrawn="1"/>
        </p:nvSpPr>
        <p:spPr>
          <a:xfrm>
            <a:off x="4824788" y="1622084"/>
            <a:ext cx="2601185" cy="16308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3C6A528-E685-F687-8D06-4735B05D6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4" y="1691235"/>
            <a:ext cx="2093937" cy="15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F27B-BBA0-4E8C-8A4B-E6654E66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E1F7-226A-4A38-9E3B-F486B70AC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AC44A-9087-49AD-BC33-F019AF6C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B115-C0E5-488A-8B70-6F4AAACA2275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418B-659B-4EB2-B428-6244D96CF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7F4B-1819-4446-AAF4-8C1FF7D29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73F2-4859-42BD-947B-71A2C9036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9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arris@jcsys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WHQ-TenTors-MAILBOX@mod.gov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17589" y="4497479"/>
            <a:ext cx="1628826" cy="349702"/>
          </a:xfrm>
        </p:spPr>
        <p:txBody>
          <a:bodyPr/>
          <a:lstStyle/>
          <a:p>
            <a:r>
              <a:rPr lang="en-GB" sz="2000" cap="none" dirty="0">
                <a:latin typeface="Arial Narrow"/>
                <a:cs typeface="Arial"/>
              </a:rPr>
              <a:t>DAVID HARRIS</a:t>
            </a:r>
            <a:endParaRPr lang="en-GB" sz="2000" dirty="0">
              <a:latin typeface="Arial Narrow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12210" y="4090023"/>
            <a:ext cx="1030264" cy="405102"/>
          </a:xfrm>
        </p:spPr>
        <p:txBody>
          <a:bodyPr/>
          <a:lstStyle/>
          <a:p>
            <a:r>
              <a:rPr lang="en-GB" dirty="0">
                <a:latin typeface="Arial Narrow"/>
              </a:rPr>
              <a:t>JCSys 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DDDC1-D68F-4420-BE0A-8D100A01235F}"/>
              </a:ext>
            </a:extLst>
          </p:cNvPr>
          <p:cNvSpPr txBox="1"/>
          <p:nvPr/>
        </p:nvSpPr>
        <p:spPr>
          <a:xfrm>
            <a:off x="4754880" y="5049651"/>
            <a:ext cx="282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hlinkClick r:id="rId3"/>
              </a:rPr>
              <a:t>David.harris@jcsys.co.uk</a:t>
            </a:r>
            <a:endParaRPr lang="en-GB"/>
          </a:p>
          <a:p>
            <a:pPr algn="ctr"/>
            <a:endParaRPr lang="en-GB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B731377-29BB-4B7D-B135-4DEB30FEB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60" y="1798084"/>
            <a:ext cx="1826480" cy="18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B1C5C7-A021-80D2-DE2C-302752020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81" y="1157707"/>
            <a:ext cx="7668570" cy="568198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937432" y="6962132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5FDC7-4D23-4B1A-B8E2-F0BFA3496A6E}"/>
              </a:ext>
            </a:extLst>
          </p:cNvPr>
          <p:cNvSpPr txBox="1">
            <a:spLocks/>
          </p:cNvSpPr>
          <p:nvPr/>
        </p:nvSpPr>
        <p:spPr>
          <a:xfrm>
            <a:off x="1524001" y="-313932"/>
            <a:ext cx="443565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MIS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AC8FA-23DF-E632-2BAF-66DEE2010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165" y="2952306"/>
            <a:ext cx="662683" cy="1771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83BF953-9A6C-4EB5-3B35-CF2583E87319}"/>
              </a:ext>
            </a:extLst>
          </p:cNvPr>
          <p:cNvSpPr/>
          <p:nvPr/>
        </p:nvSpPr>
        <p:spPr>
          <a:xfrm>
            <a:off x="7148503" y="2186609"/>
            <a:ext cx="2071683" cy="26795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DE4F5-1EAC-EFD9-EDFC-9730E81CF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3045" y="2616399"/>
            <a:ext cx="662683" cy="177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BB005-9B76-5431-DB75-A8642F12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16" y="2609148"/>
            <a:ext cx="662683" cy="177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829CD-9B75-2CBB-A573-BA5642AC6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6191" y="1933130"/>
            <a:ext cx="662683" cy="1771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9446048-9F13-4379-876E-A4A8EFDB42CE}"/>
              </a:ext>
            </a:extLst>
          </p:cNvPr>
          <p:cNvSpPr/>
          <p:nvPr/>
        </p:nvSpPr>
        <p:spPr>
          <a:xfrm>
            <a:off x="2971816" y="2947876"/>
            <a:ext cx="842349" cy="1649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03A6ED-1855-523A-DC3C-273657F5B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774" y="3736976"/>
            <a:ext cx="662683" cy="1771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C0D8C3-391B-2A5B-68BB-00DF5FDDDBAD}"/>
              </a:ext>
            </a:extLst>
          </p:cNvPr>
          <p:cNvSpPr/>
          <p:nvPr/>
        </p:nvSpPr>
        <p:spPr>
          <a:xfrm>
            <a:off x="5085917" y="3276163"/>
            <a:ext cx="1269871" cy="42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358B59-74C1-C3A1-79F3-94BB170F4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C79666-F1AD-C044-CAC0-2F205339B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4950824" cy="405102"/>
          </a:xfrm>
        </p:spPr>
        <p:txBody>
          <a:bodyPr/>
          <a:lstStyle/>
          <a:p>
            <a:r>
              <a:rPr lang="en-GB" dirty="0"/>
              <a:t>MANAGEMENT INFORMATION SYSTEM </a:t>
            </a:r>
          </a:p>
        </p:txBody>
      </p:sp>
    </p:spTree>
    <p:extLst>
      <p:ext uri="{BB962C8B-B14F-4D97-AF65-F5344CB8AC3E}">
        <p14:creationId xmlns:p14="http://schemas.microsoft.com/office/powerpoint/2010/main" val="183426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6EE85A-7064-6FB6-C4F1-E4FD6920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09" y="966231"/>
            <a:ext cx="7928042" cy="58032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4950824" cy="405102"/>
          </a:xfrm>
        </p:spPr>
        <p:txBody>
          <a:bodyPr/>
          <a:lstStyle/>
          <a:p>
            <a:r>
              <a:rPr lang="en-GB" dirty="0"/>
              <a:t>MANAGEMENT INFORMATION SYSTEM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4418255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5FDC7-4D23-4B1A-B8E2-F0BFA3496A6E}"/>
              </a:ext>
            </a:extLst>
          </p:cNvPr>
          <p:cNvSpPr txBox="1">
            <a:spLocks/>
          </p:cNvSpPr>
          <p:nvPr/>
        </p:nvSpPr>
        <p:spPr>
          <a:xfrm>
            <a:off x="1524001" y="-313932"/>
            <a:ext cx="443565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MIS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8D55E-386C-B278-8541-6E13375B3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2333285"/>
            <a:ext cx="662683" cy="216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E9E74-20C6-EF96-B75E-EB4FC9DB5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2572171"/>
            <a:ext cx="662683" cy="216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051EF-E409-9F0C-1CA1-6E29269AD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2838227"/>
            <a:ext cx="662683" cy="216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BA8C1-B93D-EDB9-BEBF-2397B80DE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3081128"/>
            <a:ext cx="662683" cy="216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89007-6EE7-C53F-0890-B906E4945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3320014"/>
            <a:ext cx="662683" cy="2168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DB2B77-1DF7-4FAB-EB28-AB7DE7F19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3586070"/>
            <a:ext cx="662683" cy="2168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28D922-6A4C-8822-8F88-B7D2B021A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3847161"/>
            <a:ext cx="662683" cy="2168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3C824C-A0F0-0101-BC78-ECDB7262B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4086047"/>
            <a:ext cx="662683" cy="2168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EDF72E-F96A-E9D5-B681-08077F4C3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4352103"/>
            <a:ext cx="662683" cy="2168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378D26-45F6-A340-F606-509594311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4584857"/>
            <a:ext cx="662683" cy="2168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ACDFE6-8FD8-10E7-561D-2A492ECEA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4823743"/>
            <a:ext cx="662683" cy="2168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7A13EC-383C-522F-A936-83D548C8D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5089799"/>
            <a:ext cx="662683" cy="2168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E886DE0-D64F-DAF5-C68D-2B22C6E32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5306740"/>
            <a:ext cx="662683" cy="2168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520D903-D2C9-E560-8D0D-F2B20114B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5545626"/>
            <a:ext cx="662683" cy="2168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E1BC71-D518-225B-A129-BC0515AB3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5811682"/>
            <a:ext cx="662683" cy="2168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E40EDB-28DF-F809-9D6A-21C5BB488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5772950"/>
            <a:ext cx="662683" cy="2168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30770B-8CB1-EED7-6F14-794EFBFFF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6011836"/>
            <a:ext cx="662683" cy="2168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AEE50D-8230-F18D-9945-03D460454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317" y="6277892"/>
            <a:ext cx="662683" cy="2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2658082" cy="405102"/>
          </a:xfrm>
        </p:spPr>
        <p:txBody>
          <a:bodyPr/>
          <a:lstStyle/>
          <a:p>
            <a:r>
              <a:rPr lang="en-GB" dirty="0"/>
              <a:t>Registration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A8A55-F61C-49C8-9ACD-EE87D93D3F40}"/>
              </a:ext>
            </a:extLst>
          </p:cNvPr>
          <p:cNvSpPr txBox="1"/>
          <p:nvPr/>
        </p:nvSpPr>
        <p:spPr>
          <a:xfrm>
            <a:off x="2315937" y="1271027"/>
            <a:ext cx="7535634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400">
              <a:ea typeface="Calibri"/>
              <a:cs typeface="Calibri"/>
            </a:endParaRPr>
          </a:p>
          <a:p>
            <a:pPr marL="0" lvl="1"/>
            <a:r>
              <a:rPr lang="en-GB" sz="2000">
                <a:latin typeface="Arial"/>
                <a:cs typeface="Arial"/>
              </a:rPr>
              <a:t>Documents to be printed out by TMs</a:t>
            </a:r>
            <a:endParaRPr lang="en-GB" sz="2000">
              <a:latin typeface="Arial"/>
              <a:ea typeface="Calibri"/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6B5670-1454-4D0D-8796-B90C75E991CF}"/>
              </a:ext>
            </a:extLst>
          </p:cNvPr>
          <p:cNvGraphicFramePr>
            <a:graphicFrameLocks noGrp="1"/>
          </p:cNvGraphicFramePr>
          <p:nvPr/>
        </p:nvGraphicFramePr>
        <p:xfrm>
          <a:off x="2400300" y="2311401"/>
          <a:ext cx="7070730" cy="1618975"/>
        </p:xfrm>
        <a:graphic>
          <a:graphicData uri="http://schemas.openxmlformats.org/drawingml/2006/table">
            <a:tbl>
              <a:tblPr/>
              <a:tblGrid>
                <a:gridCol w="2094481">
                  <a:extLst>
                    <a:ext uri="{9D8B030D-6E8A-4147-A177-3AD203B41FA5}">
                      <a16:colId xmlns:a16="http://schemas.microsoft.com/office/drawing/2014/main" val="12757264"/>
                    </a:ext>
                  </a:extLst>
                </a:gridCol>
                <a:gridCol w="1158649">
                  <a:extLst>
                    <a:ext uri="{9D8B030D-6E8A-4147-A177-3AD203B41FA5}">
                      <a16:colId xmlns:a16="http://schemas.microsoft.com/office/drawing/2014/main" val="1372847906"/>
                    </a:ext>
                  </a:extLst>
                </a:gridCol>
                <a:gridCol w="1158649">
                  <a:extLst>
                    <a:ext uri="{9D8B030D-6E8A-4147-A177-3AD203B41FA5}">
                      <a16:colId xmlns:a16="http://schemas.microsoft.com/office/drawing/2014/main" val="1679718102"/>
                    </a:ext>
                  </a:extLst>
                </a:gridCol>
                <a:gridCol w="2658951">
                  <a:extLst>
                    <a:ext uri="{9D8B030D-6E8A-4147-A177-3AD203B41FA5}">
                      <a16:colId xmlns:a16="http://schemas.microsoft.com/office/drawing/2014/main" val="1074054675"/>
                    </a:ext>
                  </a:extLst>
                </a:gridCol>
              </a:tblGrid>
              <a:tr h="5744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TTC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062172"/>
                  </a:ext>
                </a:extLst>
              </a:tr>
              <a:tr h="261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12877"/>
                  </a:ext>
                </a:extLst>
              </a:tr>
              <a:tr h="26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 Panel (35 mile only)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99041"/>
                  </a:ext>
                </a:extLst>
              </a:tr>
              <a:tr h="261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Card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from 0800 2 may D-5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585436"/>
                  </a:ext>
                </a:extLst>
              </a:tr>
              <a:tr h="261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Wristband Insert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from 0800 2 may D-5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1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8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1" y="561128"/>
            <a:ext cx="3214773" cy="405102"/>
          </a:xfrm>
        </p:spPr>
        <p:txBody>
          <a:bodyPr/>
          <a:lstStyle/>
          <a:p>
            <a:r>
              <a:rPr lang="en-GB" dirty="0"/>
              <a:t>Registration TTC 2024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099999" y="6397449"/>
            <a:ext cx="4320000" cy="2571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09738-5D01-4815-8E0A-DD36C72CD693}"/>
              </a:ext>
            </a:extLst>
          </p:cNvPr>
          <p:cNvSpPr txBox="1"/>
          <p:nvPr/>
        </p:nvSpPr>
        <p:spPr>
          <a:xfrm>
            <a:off x="1927861" y="1156726"/>
            <a:ext cx="8680015" cy="6124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GB" sz="2000" dirty="0">
                <a:latin typeface="Arial"/>
                <a:cs typeface="Arial"/>
              </a:rPr>
              <a:t>Venue Sgts’ Mess, will be signposted.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TMs checked in on entry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Handover completed tent site location form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Collect replacement map if required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MIS team details (inc photo consent)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If no changes to team details, collect tracker and leave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For any changes there will be a </a:t>
            </a:r>
            <a:r>
              <a:rPr lang="en-GB" sz="2000" dirty="0">
                <a:highlight>
                  <a:srgbClr val="FFFF00"/>
                </a:highlight>
                <a:latin typeface="Arial"/>
                <a:cs typeface="Arial"/>
              </a:rPr>
              <a:t>self help area </a:t>
            </a:r>
            <a:r>
              <a:rPr lang="en-GB" sz="2000" dirty="0">
                <a:latin typeface="Arial"/>
                <a:cs typeface="Arial"/>
              </a:rPr>
              <a:t>with laptops with MIS access</a:t>
            </a:r>
          </a:p>
          <a:p>
            <a:pPr lvl="1"/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Registration and JCSys staff will be on hand to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04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1539634" cy="405102"/>
          </a:xfrm>
        </p:spPr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4557046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CBD00-DB9F-4D69-A9DC-BDA6E1631224}"/>
              </a:ext>
            </a:extLst>
          </p:cNvPr>
          <p:cNvSpPr txBox="1"/>
          <p:nvPr/>
        </p:nvSpPr>
        <p:spPr>
          <a:xfrm>
            <a:off x="2099999" y="3818382"/>
            <a:ext cx="78867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Notes:  </a:t>
            </a:r>
          </a:p>
          <a:p>
            <a:r>
              <a:rPr lang="en-GB" sz="2000" dirty="0">
                <a:latin typeface="Arial"/>
                <a:cs typeface="Arial"/>
              </a:rPr>
              <a:t>TMs will be able to change their entry and reprint their control cards and wristband inserts until </a:t>
            </a:r>
            <a:r>
              <a:rPr lang="en-GB" sz="2000" b="1" dirty="0">
                <a:latin typeface="Arial"/>
                <a:cs typeface="Arial"/>
              </a:rPr>
              <a:t>pre-registration closes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2000 hrs Thurs 09 May 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GB" sz="2000" b="1" dirty="0">
              <a:latin typeface="Arial"/>
              <a:cs typeface="Arial"/>
            </a:endParaRPr>
          </a:p>
          <a:p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Changes after this time can be sent to </a:t>
            </a:r>
            <a:r>
              <a:rPr lang="en-GB" sz="20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SWHQ-TenTors-MAILBOX@mod.gov.uk</a:t>
            </a:r>
            <a:r>
              <a:rPr lang="en-GB" sz="2000" dirty="0">
                <a:latin typeface="Arial"/>
                <a:cs typeface="Arial"/>
              </a:rPr>
              <a:t> so that they can be actioned before Registration opens on Friday morning.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66777-368D-A4AC-AA0E-118C7D545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65" y="1097622"/>
            <a:ext cx="7969894" cy="26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4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727297" cy="313932"/>
          </a:xfrm>
        </p:spPr>
        <p:txBody>
          <a:bodyPr/>
          <a:lstStyle/>
          <a:p>
            <a:r>
              <a:rPr lang="en-GB" dirty="0">
                <a:latin typeface="Arial Narrow"/>
              </a:rPr>
              <a:t>JCSys</a:t>
            </a:r>
            <a:r>
              <a:rPr lang="en-GB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1030264" cy="405102"/>
          </a:xfrm>
        </p:spPr>
        <p:txBody>
          <a:bodyPr/>
          <a:lstStyle/>
          <a:p>
            <a:r>
              <a:rPr lang="en-GB" dirty="0">
                <a:latin typeface="Arial Narrow"/>
              </a:rPr>
              <a:t>SCOPE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4557046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BF530-72AA-4494-8521-878A1FE4741D}"/>
              </a:ext>
            </a:extLst>
          </p:cNvPr>
          <p:cNvSpPr txBox="1"/>
          <p:nvPr/>
        </p:nvSpPr>
        <p:spPr>
          <a:xfrm>
            <a:off x="2099999" y="1357675"/>
            <a:ext cx="8382836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JCSys support Ten Tors through :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Trackers on moor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Website in the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Management Information System (MIS) points of presence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  Highlight the importance of correct data in the MIS</a:t>
            </a:r>
          </a:p>
          <a:p>
            <a:pPr lvl="2"/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Website (for pre-registration)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Management Information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Ongoing streamlining of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Continue Printing own control cards and wristband inserts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Self Help system at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139491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EFF668-A95D-9B61-FED3-E8C5AF64E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08" y="4134537"/>
            <a:ext cx="4291810" cy="21192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2085040" cy="405102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9C6CC-D7BB-4E40-B7B9-60F71FB47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25" y="1867263"/>
            <a:ext cx="3663461" cy="1331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143AE-9048-4125-8CA7-F3F290D7163D}"/>
              </a:ext>
            </a:extLst>
          </p:cNvPr>
          <p:cNvSpPr txBox="1"/>
          <p:nvPr/>
        </p:nvSpPr>
        <p:spPr>
          <a:xfrm>
            <a:off x="2579866" y="6142611"/>
            <a:ext cx="3217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Information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2DC07-47C9-4A18-93D8-A76DE701C8C5}"/>
              </a:ext>
            </a:extLst>
          </p:cNvPr>
          <p:cNvSpPr txBox="1"/>
          <p:nvPr/>
        </p:nvSpPr>
        <p:spPr>
          <a:xfrm>
            <a:off x="7743142" y="3401712"/>
            <a:ext cx="1779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Trackers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C8D97-3E6D-4D35-A790-8CE0DFE31D8F}"/>
              </a:ext>
            </a:extLst>
          </p:cNvPr>
          <p:cNvSpPr txBox="1"/>
          <p:nvPr/>
        </p:nvSpPr>
        <p:spPr>
          <a:xfrm>
            <a:off x="3224129" y="3193598"/>
            <a:ext cx="1779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95EEB4-EAEA-4208-8732-D5BEF9B85541}"/>
              </a:ext>
            </a:extLst>
          </p:cNvPr>
          <p:cNvSpPr/>
          <p:nvPr/>
        </p:nvSpPr>
        <p:spPr>
          <a:xfrm>
            <a:off x="1694953" y="1683859"/>
            <a:ext cx="3932407" cy="2049113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32BE4D-CCDC-4128-8F93-BC0F44C2AB06}"/>
              </a:ext>
            </a:extLst>
          </p:cNvPr>
          <p:cNvSpPr/>
          <p:nvPr/>
        </p:nvSpPr>
        <p:spPr>
          <a:xfrm>
            <a:off x="1740001" y="4051809"/>
            <a:ext cx="4975625" cy="2549858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A7BE1F-F7F4-49EC-8B10-D756C7A4882B}"/>
              </a:ext>
            </a:extLst>
          </p:cNvPr>
          <p:cNvGrpSpPr/>
          <p:nvPr/>
        </p:nvGrpSpPr>
        <p:grpSpPr>
          <a:xfrm>
            <a:off x="6099398" y="1336923"/>
            <a:ext cx="4291809" cy="2065433"/>
            <a:chOff x="6406562" y="626533"/>
            <a:chExt cx="5722412" cy="27539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A4816A-9AC8-4EA0-8AFA-D11E3BAB7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243" t="16366" r="20960" b="25631"/>
            <a:stretch/>
          </p:blipFill>
          <p:spPr>
            <a:xfrm>
              <a:off x="6406562" y="626533"/>
              <a:ext cx="5722412" cy="27539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2C103CC-E67A-4365-A9D7-BA327D1E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8257" y="3232086"/>
              <a:ext cx="273076" cy="8545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A7FBC1-020F-4970-9BF4-B052F55F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7582" y="3294986"/>
              <a:ext cx="273076" cy="8545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CF3D539-72B4-42DE-A8CB-030DA5CE21F2}"/>
              </a:ext>
            </a:extLst>
          </p:cNvPr>
          <p:cNvSpPr/>
          <p:nvPr/>
        </p:nvSpPr>
        <p:spPr>
          <a:xfrm>
            <a:off x="6055482" y="1195034"/>
            <a:ext cx="4519013" cy="253406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4E2D7-4335-4BA7-ACC3-259F180F26FA}"/>
              </a:ext>
            </a:extLst>
          </p:cNvPr>
          <p:cNvGrpSpPr/>
          <p:nvPr/>
        </p:nvGrpSpPr>
        <p:grpSpPr>
          <a:xfrm>
            <a:off x="7411790" y="4006203"/>
            <a:ext cx="2608209" cy="1860233"/>
            <a:chOff x="9177747" y="3867034"/>
            <a:chExt cx="2951227" cy="23644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833B09F-594E-481F-8AC3-9EC05EC18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77747" y="3867034"/>
              <a:ext cx="2951227" cy="236443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4DDE47-CD3C-4BDA-9702-54CD65B4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85451" y="5999308"/>
              <a:ext cx="980769" cy="1600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8C5491E-8EA9-430E-8B3E-5DC29231B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4813" y="5669039"/>
              <a:ext cx="980768" cy="24690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B4FEC7B-7B4F-45D9-B6DA-87025543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07213" y="5821439"/>
              <a:ext cx="980768" cy="246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82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46697" cy="313932"/>
          </a:xfrm>
        </p:spPr>
        <p:txBody>
          <a:bodyPr/>
          <a:lstStyle/>
          <a:p>
            <a:r>
              <a:rPr lang="en-GB" dirty="0"/>
              <a:t>JCSYS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1451854" cy="405102"/>
          </a:xfrm>
        </p:spPr>
        <p:txBody>
          <a:bodyPr/>
          <a:lstStyle/>
          <a:p>
            <a:r>
              <a:rPr lang="en-GB" dirty="0"/>
              <a:t>TRACKING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4557046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3FC-B540-4753-8C74-1C579B10D1A1}"/>
              </a:ext>
            </a:extLst>
          </p:cNvPr>
          <p:cNvSpPr txBox="1"/>
          <p:nvPr/>
        </p:nvSpPr>
        <p:spPr>
          <a:xfrm>
            <a:off x="1843874" y="1257303"/>
            <a:ext cx="60712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GPS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2-Way Communication via Iridium Satellite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Way Text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Emergency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Sets off visual and audio alarms in Ops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Positions NOT published until after the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03B03D-DB3C-42D0-9818-F6D2C8EB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80" y="756368"/>
            <a:ext cx="2249619" cy="4980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E45460-E46D-43FC-9084-4664E84053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53" b="14422"/>
          <a:stretch/>
        </p:blipFill>
        <p:spPr>
          <a:xfrm>
            <a:off x="2656995" y="3625877"/>
            <a:ext cx="3957011" cy="32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1" y="561128"/>
            <a:ext cx="2893979" cy="405102"/>
          </a:xfrm>
        </p:spPr>
        <p:txBody>
          <a:bodyPr/>
          <a:lstStyle/>
          <a:p>
            <a:r>
              <a:rPr lang="en-GB" dirty="0"/>
              <a:t>BEACON FAMILIARITY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4557046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3FC-B540-4753-8C74-1C579B10D1A1}"/>
              </a:ext>
            </a:extLst>
          </p:cNvPr>
          <p:cNvSpPr txBox="1"/>
          <p:nvPr/>
        </p:nvSpPr>
        <p:spPr>
          <a:xfrm>
            <a:off x="1843873" y="1257303"/>
            <a:ext cx="8687232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2022/3 Teams were not familiar with beacon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2000" dirty="0">
                <a:latin typeface="Arial"/>
                <a:cs typeface="Arial"/>
              </a:rPr>
              <a:t>Spurious Emergency call as opposed to manual position location</a:t>
            </a:r>
          </a:p>
          <a:p>
            <a:pPr marL="800100" lvl="1" indent="-342900">
              <a:buFont typeface="Courier New"/>
              <a:buChar char="o"/>
            </a:pPr>
            <a:endParaRPr lang="en-GB" sz="2000" dirty="0">
              <a:latin typeface="Arial"/>
              <a:cs typeface="Arial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2000" dirty="0">
                <a:latin typeface="Arial"/>
                <a:cs typeface="Arial"/>
              </a:rPr>
              <a:t>Many beacons handed in “Beeping” hence unread message</a:t>
            </a:r>
          </a:p>
          <a:p>
            <a:pPr marL="800100" lvl="1" indent="-342900">
              <a:buFont typeface="Courier New"/>
              <a:buChar char="o"/>
            </a:pPr>
            <a:endParaRPr lang="en-GB" sz="2000" dirty="0">
              <a:latin typeface="Arial"/>
              <a:cs typeface="Arial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sz="2000" dirty="0">
                <a:latin typeface="Arial"/>
                <a:cs typeface="Arial"/>
              </a:rPr>
              <a:t>Poor location of beacon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Video made available this year and played in Registration after beacon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Questions, please ask when beacon issued.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856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1281936" cy="405102"/>
          </a:xfrm>
        </p:spPr>
        <p:txBody>
          <a:bodyPr/>
          <a:lstStyle/>
          <a:p>
            <a:r>
              <a:rPr lang="en-GB" dirty="0"/>
              <a:t>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1EA80-D53D-4BE3-AC80-5E912B39D59A}"/>
              </a:ext>
            </a:extLst>
          </p:cNvPr>
          <p:cNvSpPr txBox="1"/>
          <p:nvPr/>
        </p:nvSpPr>
        <p:spPr>
          <a:xfrm>
            <a:off x="4072783" y="3503851"/>
            <a:ext cx="2743200" cy="29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4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22DF75-3090-4004-81C0-518463E3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809" y="1287902"/>
            <a:ext cx="4543779" cy="3555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AA81B0-BF3C-D99A-8913-8DFDB3B54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298" y="1287902"/>
            <a:ext cx="4450466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0000" y="561128"/>
            <a:ext cx="3487668" cy="405102"/>
          </a:xfrm>
        </p:spPr>
        <p:txBody>
          <a:bodyPr/>
          <a:lstStyle/>
          <a:p>
            <a:r>
              <a:rPr lang="en-GB" dirty="0"/>
              <a:t>MIS POINTS OF PRESENCE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143AE-9048-4125-8CA7-F3F290D7163D}"/>
              </a:ext>
            </a:extLst>
          </p:cNvPr>
          <p:cNvSpPr txBox="1"/>
          <p:nvPr/>
        </p:nvSpPr>
        <p:spPr>
          <a:xfrm>
            <a:off x="2579866" y="5984139"/>
            <a:ext cx="3217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Information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8743D-1292-3C98-4E16-A42C3F89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71417"/>
            <a:ext cx="9144000" cy="45151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9D3F33-B14C-F47B-C855-406173D4C030}"/>
              </a:ext>
            </a:extLst>
          </p:cNvPr>
          <p:cNvSpPr/>
          <p:nvPr/>
        </p:nvSpPr>
        <p:spPr>
          <a:xfrm>
            <a:off x="7868653" y="4499811"/>
            <a:ext cx="553452" cy="810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6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986333-1ACC-9F7D-1744-2BD67660A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05"/>
          <a:stretch/>
        </p:blipFill>
        <p:spPr>
          <a:xfrm>
            <a:off x="1494970" y="1279170"/>
            <a:ext cx="9144000" cy="55788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4183" y="563660"/>
            <a:ext cx="4950824" cy="405102"/>
          </a:xfrm>
        </p:spPr>
        <p:txBody>
          <a:bodyPr/>
          <a:lstStyle/>
          <a:p>
            <a:r>
              <a:rPr lang="en-GB" dirty="0"/>
              <a:t>MANAGEMENT INFORMATION SYSTEM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494971" y="6477751"/>
            <a:ext cx="367943" cy="2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811FC5-B1A5-4ED5-9677-06BE0FAEF3F6}" type="slidenum">
              <a:rPr lang="en-GB" sz="1000">
                <a:solidFill>
                  <a:srgbClr val="A8A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GB" sz="1000">
              <a:solidFill>
                <a:srgbClr val="A8A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099999" y="6397449"/>
            <a:ext cx="4320000" cy="2571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937432" y="6962132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5FDC7-4D23-4B1A-B8E2-F0BFA3496A6E}"/>
              </a:ext>
            </a:extLst>
          </p:cNvPr>
          <p:cNvSpPr txBox="1">
            <a:spLocks/>
          </p:cNvSpPr>
          <p:nvPr/>
        </p:nvSpPr>
        <p:spPr>
          <a:xfrm>
            <a:off x="1524001" y="-313932"/>
            <a:ext cx="443565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MIS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4F2F9-66FF-4CA7-A308-1C37B270186B}"/>
              </a:ext>
            </a:extLst>
          </p:cNvPr>
          <p:cNvSpPr/>
          <p:nvPr/>
        </p:nvSpPr>
        <p:spPr>
          <a:xfrm>
            <a:off x="2715120" y="2616657"/>
            <a:ext cx="331134" cy="303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BDCC7-FD3F-4A85-996E-81713F895392}"/>
              </a:ext>
            </a:extLst>
          </p:cNvPr>
          <p:cNvSpPr/>
          <p:nvPr/>
        </p:nvSpPr>
        <p:spPr>
          <a:xfrm>
            <a:off x="5476315" y="2616658"/>
            <a:ext cx="331134" cy="3116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CAB96C-A35A-464E-8632-EA062D817176}"/>
              </a:ext>
            </a:extLst>
          </p:cNvPr>
          <p:cNvSpPr/>
          <p:nvPr/>
        </p:nvSpPr>
        <p:spPr>
          <a:xfrm>
            <a:off x="2169860" y="2605672"/>
            <a:ext cx="370214" cy="303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446048-9F13-4379-876E-A4A8EFDB42CE}"/>
              </a:ext>
            </a:extLst>
          </p:cNvPr>
          <p:cNvSpPr/>
          <p:nvPr/>
        </p:nvSpPr>
        <p:spPr>
          <a:xfrm>
            <a:off x="3380352" y="2635279"/>
            <a:ext cx="1127481" cy="3116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D6FD2F-48F3-4667-AEE9-B26F537DF583}"/>
              </a:ext>
            </a:extLst>
          </p:cNvPr>
          <p:cNvSpPr/>
          <p:nvPr/>
        </p:nvSpPr>
        <p:spPr>
          <a:xfrm>
            <a:off x="6110754" y="1646776"/>
            <a:ext cx="3169605" cy="2933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70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9F042-AA3E-AFB1-4B3B-D6E0C1E5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8" y="1145128"/>
            <a:ext cx="7710487" cy="56782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0001" y="256333"/>
            <a:ext cx="600211" cy="313932"/>
          </a:xfrm>
        </p:spPr>
        <p:txBody>
          <a:bodyPr/>
          <a:lstStyle/>
          <a:p>
            <a:r>
              <a:rPr lang="en-GB" dirty="0"/>
              <a:t>JCSYS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99999" y="551255"/>
            <a:ext cx="4950824" cy="405102"/>
          </a:xfrm>
        </p:spPr>
        <p:txBody>
          <a:bodyPr/>
          <a:lstStyle/>
          <a:p>
            <a:r>
              <a:rPr lang="en-GB" dirty="0"/>
              <a:t>MANAGEMENT INFORMATION SYSTEM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937432" y="6962132"/>
            <a:ext cx="3833870" cy="2168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5FDC7-4D23-4B1A-B8E2-F0BFA3496A6E}"/>
              </a:ext>
            </a:extLst>
          </p:cNvPr>
          <p:cNvSpPr txBox="1">
            <a:spLocks/>
          </p:cNvSpPr>
          <p:nvPr/>
        </p:nvSpPr>
        <p:spPr>
          <a:xfrm>
            <a:off x="1524001" y="-313932"/>
            <a:ext cx="443565" cy="313932"/>
          </a:xfrm>
          <a:prstGeom prst="rect">
            <a:avLst/>
          </a:prstGeom>
          <a:solidFill>
            <a:schemeClr val="tx1"/>
          </a:solidFill>
        </p:spPr>
        <p:txBody>
          <a:bodyPr wrap="none" lIns="72000" rIns="7200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MIS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4F2F9-66FF-4CA7-A308-1C37B270186B}"/>
              </a:ext>
            </a:extLst>
          </p:cNvPr>
          <p:cNvSpPr/>
          <p:nvPr/>
        </p:nvSpPr>
        <p:spPr>
          <a:xfrm>
            <a:off x="3076798" y="2872728"/>
            <a:ext cx="331134" cy="303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BDCC7-FD3F-4A85-996E-81713F895392}"/>
              </a:ext>
            </a:extLst>
          </p:cNvPr>
          <p:cNvSpPr/>
          <p:nvPr/>
        </p:nvSpPr>
        <p:spPr>
          <a:xfrm>
            <a:off x="5354386" y="4457701"/>
            <a:ext cx="2258166" cy="14175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CAB96C-A35A-464E-8632-EA062D817176}"/>
              </a:ext>
            </a:extLst>
          </p:cNvPr>
          <p:cNvSpPr/>
          <p:nvPr/>
        </p:nvSpPr>
        <p:spPr>
          <a:xfrm>
            <a:off x="3004484" y="2526434"/>
            <a:ext cx="370214" cy="303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446048-9F13-4379-876E-A4A8EFDB42CE}"/>
              </a:ext>
            </a:extLst>
          </p:cNvPr>
          <p:cNvSpPr/>
          <p:nvPr/>
        </p:nvSpPr>
        <p:spPr>
          <a:xfrm>
            <a:off x="3485952" y="2845155"/>
            <a:ext cx="1557548" cy="3116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D6FD2F-48F3-4667-AEE9-B26F537DF583}"/>
              </a:ext>
            </a:extLst>
          </p:cNvPr>
          <p:cNvSpPr/>
          <p:nvPr/>
        </p:nvSpPr>
        <p:spPr>
          <a:xfrm>
            <a:off x="6572581" y="2845154"/>
            <a:ext cx="986027" cy="303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AC8FA-23DF-E632-2BAF-66DEE2010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465" y="2917179"/>
            <a:ext cx="662683" cy="177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71ED2A-594D-030E-00A8-D618E042E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9024" y="2917179"/>
            <a:ext cx="662683" cy="177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3E30D6-9B5E-A565-7B22-046CC88A5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4252" y="5077907"/>
            <a:ext cx="662683" cy="177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A3EA38-9FBD-7B5D-3318-00917C384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338" y="5216647"/>
            <a:ext cx="662683" cy="1771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83BF953-9A6C-4EB5-3B35-CF2583E87319}"/>
              </a:ext>
            </a:extLst>
          </p:cNvPr>
          <p:cNvSpPr/>
          <p:nvPr/>
        </p:nvSpPr>
        <p:spPr>
          <a:xfrm>
            <a:off x="7612552" y="1817651"/>
            <a:ext cx="1931498" cy="3576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036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Courier New</vt:lpstr>
      <vt:lpstr>Office Theme</vt:lpstr>
      <vt:lpstr>PowerPoint Presentation</vt:lpstr>
      <vt:lpstr>JCSys  </vt:lpstr>
      <vt:lpstr>JCSYS</vt:lpstr>
      <vt:lpstr>JCSYS </vt:lpstr>
      <vt:lpstr>JCSYS</vt:lpstr>
      <vt:lpstr>JCSYS</vt:lpstr>
      <vt:lpstr>JCSYS</vt:lpstr>
      <vt:lpstr>JCSYS</vt:lpstr>
      <vt:lpstr>JCSYS</vt:lpstr>
      <vt:lpstr>JCSYS</vt:lpstr>
      <vt:lpstr>JCSYS</vt:lpstr>
      <vt:lpstr>JCSYS</vt:lpstr>
      <vt:lpstr>JCSYS</vt:lpstr>
      <vt:lpstr>JCSYS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Robb, Rachel Capt (SWHQ-TenTors-SO3)</dc:creator>
  <cp:lastModifiedBy>Robb, Rachel Capt (SWHQ-TenTors-SO3)</cp:lastModifiedBy>
  <cp:revision>1</cp:revision>
  <dcterms:created xsi:type="dcterms:W3CDTF">2023-10-11T13:34:09Z</dcterms:created>
  <dcterms:modified xsi:type="dcterms:W3CDTF">2023-10-11T13:59:27Z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2023-10-11T13:59:27Z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7210277d-d613-44cb-a2a9-b2e579110d7a</vt:lpwstr>
  </property>
  <property fmtid="{D5CDD505-2E9C-101B-9397-08002B2CF9AE}" pid="8" name="MSIP_Label_d8a60473-494b-4586-a1bb-b0e663054676_ContentBits">
    <vt:lpwstr>0</vt:lpwstr>
  </property>
</Properties>
</file>