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4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44AE5-7214-40BD-B6BB-3681945A43F8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2F9D7-2C1D-4B72-89E4-1381A3465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621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1FF77-72DB-4123-8B7F-691179C6CDD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483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1FF77-72DB-4123-8B7F-691179C6CDD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936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1FF77-72DB-4123-8B7F-691179C6CDD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497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1FF77-72DB-4123-8B7F-691179C6CDD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547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Theme: Outdoor Adventure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1FF77-72DB-4123-8B7F-691179C6CDD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01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1FF77-72DB-4123-8B7F-691179C6CDD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688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1FF77-72DB-4123-8B7F-691179C6CDD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330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cs typeface="Calibri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1FF77-72DB-4123-8B7F-691179C6CDD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15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ingl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999" y="1224000"/>
            <a:ext cx="10560000" cy="4608094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3"/>
              </a:buClr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3"/>
              </a:buClr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Clr>
                <a:schemeClr val="accent3"/>
              </a:buClr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Clr>
                <a:schemeClr val="accent3"/>
              </a:buClr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Clr>
                <a:schemeClr val="accent3"/>
              </a:buClr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768001" y="256333"/>
            <a:ext cx="470816" cy="313932"/>
          </a:xfrm>
          <a:prstGeom prst="rect">
            <a:avLst/>
          </a:prstGeom>
          <a:solidFill>
            <a:schemeClr val="tx1"/>
          </a:solidFill>
        </p:spPr>
        <p:txBody>
          <a:bodyPr wrap="none" lIns="72000" rIns="72000" anchor="b">
            <a:spAutoFit/>
          </a:bodyPr>
          <a:lstStyle>
            <a:lvl1pPr algn="l">
              <a:defRPr sz="1600"/>
            </a:lvl1pPr>
          </a:lstStyle>
          <a:p>
            <a:r>
              <a:rPr lang="en-US"/>
              <a:t>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768000" y="561128"/>
            <a:ext cx="1418640" cy="4051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72000" tIns="36000" rIns="72000" bIns="36000" anchor="ctr" anchorCtr="0">
            <a:spAutoFit/>
          </a:bodyPr>
          <a:lstStyle>
            <a:lvl1pPr marL="0" indent="0" algn="l">
              <a:buNone/>
              <a:defRPr sz="2400" cap="all" baseline="0">
                <a:latin typeface="Arial Narrow" panose="020B0606020202030204" pitchFamily="34" charset="0"/>
              </a:defRPr>
            </a:lvl1pPr>
            <a:lvl2pPr marL="457200" indent="0" algn="l">
              <a:buNone/>
              <a:defRPr sz="2800">
                <a:latin typeface="Arial Narrow" panose="020B0606020202030204" pitchFamily="34" charset="0"/>
              </a:defRPr>
            </a:lvl2pPr>
            <a:lvl3pPr marL="914400" indent="0" algn="l">
              <a:buNone/>
              <a:defRPr sz="2400">
                <a:latin typeface="Arial Narrow" panose="020B0606020202030204" pitchFamily="34" charset="0"/>
              </a:defRPr>
            </a:lvl3pPr>
            <a:lvl4pPr marL="1371600" indent="0" algn="l">
              <a:buNone/>
              <a:defRPr sz="2000">
                <a:latin typeface="Arial Narrow" panose="020B0606020202030204" pitchFamily="34" charset="0"/>
              </a:defRPr>
            </a:lvl4pPr>
            <a:lvl5pPr marL="1828800" indent="0" algn="l">
              <a:buNone/>
              <a:defRPr sz="20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Sub title</a:t>
            </a:r>
            <a:endParaRPr lang="en-GB"/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2DDBB12F-1265-FEFD-ADFD-DE3D3E7C83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4277" y="6192732"/>
            <a:ext cx="795316" cy="59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502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100043" y="3397421"/>
            <a:ext cx="2050671" cy="2943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72000" tIns="36000" rIns="72000" bIns="36000" anchor="ctr" anchorCtr="0">
            <a:spAutoFit/>
          </a:bodyPr>
          <a:lstStyle>
            <a:lvl1pPr marL="0" indent="0" algn="ctr">
              <a:buNone/>
              <a:defRPr sz="1600" cap="all" baseline="0">
                <a:latin typeface="Arial Narrow" panose="020B0606020202030204" pitchFamily="34" charset="0"/>
              </a:defRPr>
            </a:lvl1pPr>
            <a:lvl2pPr marL="457200" indent="0" algn="l">
              <a:buNone/>
              <a:defRPr sz="2800">
                <a:latin typeface="Arial Narrow" panose="020B0606020202030204" pitchFamily="34" charset="0"/>
              </a:defRPr>
            </a:lvl2pPr>
            <a:lvl3pPr marL="914400" indent="0" algn="l">
              <a:buNone/>
              <a:defRPr sz="2400">
                <a:latin typeface="Arial Narrow" panose="020B0606020202030204" pitchFamily="34" charset="0"/>
              </a:defRPr>
            </a:lvl3pPr>
            <a:lvl4pPr marL="1371600" indent="0" algn="l">
              <a:buNone/>
              <a:defRPr sz="2000">
                <a:latin typeface="Arial Narrow" panose="020B0606020202030204" pitchFamily="34" charset="0"/>
              </a:defRPr>
            </a:lvl4pPr>
            <a:lvl5pPr marL="1828800" indent="0" algn="l">
              <a:buNone/>
              <a:defRPr sz="20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Presenter and date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747134" y="2992319"/>
            <a:ext cx="2827615" cy="40510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lIns="72000" tIns="36000" rIns="72000" bIns="36000" anchor="ctr" anchorCtr="0">
            <a:spAutoFit/>
          </a:bodyPr>
          <a:lstStyle>
            <a:lvl1pPr marL="0" indent="0" algn="ctr">
              <a:buNone/>
              <a:defRPr sz="2400" cap="all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GB" dirty="0">
                <a:latin typeface="Arial Narrow" panose="020B0606020202030204" pitchFamily="34" charset="0"/>
              </a:rPr>
              <a:t>Presentation title</a:t>
            </a:r>
            <a:endParaRPr lang="en-GB" dirty="0"/>
          </a:p>
        </p:txBody>
      </p:sp>
      <p:sp>
        <p:nvSpPr>
          <p:cNvPr id="9" name="Picture Placeholder 4"/>
          <p:cNvSpPr>
            <a:spLocks noGrp="1"/>
          </p:cNvSpPr>
          <p:nvPr userDrawn="1"/>
        </p:nvSpPr>
        <p:spPr>
          <a:xfrm>
            <a:off x="4824788" y="1622084"/>
            <a:ext cx="2601185" cy="1630800"/>
          </a:xfrm>
          <a:prstGeom prst="rect">
            <a:avLst/>
          </a:prstGeom>
          <a:noFill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800"/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60BF86FE-7058-29D3-7D30-9D4853033B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974" y="1226550"/>
            <a:ext cx="2093937" cy="157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21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85F27B-BBA0-4E8C-8A4B-E6654E66E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AE1F7-226A-4A38-9E3B-F486B70AC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AC44A-9087-49AD-BC33-F019AF6C8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1B115-C0E5-488A-8B70-6F4AAACA2275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D418B-659B-4EB2-B428-6244D96CFA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A7F4B-1819-4446-AAF4-8C1FF7D29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D73F2-4859-42BD-947B-71A2C9036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89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11271" y="4004350"/>
            <a:ext cx="2636986" cy="349702"/>
          </a:xfrm>
        </p:spPr>
        <p:txBody>
          <a:bodyPr/>
          <a:lstStyle/>
          <a:p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COL gary mcDade</a:t>
            </a: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0B3B7B3A-D93D-4863-A518-705EDEC83E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333" y="305780"/>
            <a:ext cx="1456863" cy="1459027"/>
          </a:xfrm>
          <a:prstGeom prst="rect">
            <a:avLst/>
          </a:prstGeom>
        </p:spPr>
      </p:pic>
      <p:pic>
        <p:nvPicPr>
          <p:cNvPr id="8" name="Picture 7" descr="A group of people in a room with computers&#10;&#10;Description automatically generated">
            <a:extLst>
              <a:ext uri="{FF2B5EF4-FFF2-40B4-BE49-F238E27FC236}">
                <a16:creationId xmlns:a16="http://schemas.microsoft.com/office/drawing/2014/main" id="{9FE00EEC-068E-A5B5-971C-C714FAE2A8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038" y="4467645"/>
            <a:ext cx="3969925" cy="22330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 descr="A large group of tents in a field&#10;&#10;Description automatically generated">
            <a:extLst>
              <a:ext uri="{FF2B5EF4-FFF2-40B4-BE49-F238E27FC236}">
                <a16:creationId xmlns:a16="http://schemas.microsoft.com/office/drawing/2014/main" id="{90BDDDD9-D775-51F1-CAA0-46DF7E5E0D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056" y="447776"/>
            <a:ext cx="3402542" cy="29812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023A6AF-8C68-AF6D-7B84-18CBCC9EA1B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07" b="35252"/>
          <a:stretch/>
        </p:blipFill>
        <p:spPr>
          <a:xfrm>
            <a:off x="1770434" y="447777"/>
            <a:ext cx="3518120" cy="30404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38387" y="3233040"/>
            <a:ext cx="2184106" cy="754941"/>
          </a:xfrm>
        </p:spPr>
        <p:txBody>
          <a:bodyPr/>
          <a:lstStyle/>
          <a:p>
            <a:r>
              <a:rPr lang="en-GB" sz="2000"/>
              <a:t>Event director </a:t>
            </a:r>
          </a:p>
          <a:p>
            <a:r>
              <a:rPr lang="en-GB" sz="2000"/>
              <a:t>OPENING ADDRESS</a:t>
            </a:r>
          </a:p>
        </p:txBody>
      </p:sp>
    </p:spTree>
    <p:extLst>
      <p:ext uri="{BB962C8B-B14F-4D97-AF65-F5344CB8AC3E}">
        <p14:creationId xmlns:p14="http://schemas.microsoft.com/office/powerpoint/2010/main" val="3360876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00001" y="256333"/>
            <a:ext cx="2601207" cy="313932"/>
          </a:xfrm>
        </p:spPr>
        <p:txBody>
          <a:bodyPr/>
          <a:lstStyle/>
          <a:p>
            <a:r>
              <a:rPr lang="en-GB"/>
              <a:t>INTRODUCTION TO TEN TORS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00001" y="561128"/>
            <a:ext cx="4555331" cy="405102"/>
          </a:xfrm>
        </p:spPr>
        <p:txBody>
          <a:bodyPr/>
          <a:lstStyle/>
          <a:p>
            <a:r>
              <a:rPr lang="en-GB"/>
              <a:t>ten tors STRATEGIC OBJECTIVES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2C0F4-99DF-46B5-A7E8-28B1DAFCA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085" y="1271025"/>
            <a:ext cx="8119766" cy="4821550"/>
          </a:xfrm>
        </p:spPr>
        <p:txBody>
          <a:bodyPr/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000">
                <a:ea typeface="Calibri" panose="020F0502020204030204" pitchFamily="34" charset="0"/>
                <a:cs typeface="Times New Roman" panose="02020603050405020304" pitchFamily="18" charset="0"/>
              </a:rPr>
              <a:t>Demonstrate the value of Ten Tors to Chain of Command and Stakeholders.</a:t>
            </a:r>
            <a:endParaRPr lang="en-GB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000" b="1">
                <a:ea typeface="Calibri" panose="020F0502020204030204" pitchFamily="34" charset="0"/>
                <a:cs typeface="Times New Roman" panose="02020603050405020304" pitchFamily="18" charset="0"/>
              </a:rPr>
              <a:t>Broaden participation*.</a:t>
            </a:r>
            <a:endParaRPr lang="en-GB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000">
                <a:ea typeface="Calibri" panose="020F0502020204030204" pitchFamily="34" charset="0"/>
                <a:cs typeface="Times New Roman" panose="02020603050405020304" pitchFamily="18" charset="0"/>
              </a:rPr>
              <a:t>Achieve equal status for all challenges.</a:t>
            </a:r>
            <a:endParaRPr lang="en-GB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000">
                <a:ea typeface="Calibri" panose="020F0502020204030204" pitchFamily="34" charset="0"/>
                <a:cs typeface="Times New Roman" panose="02020603050405020304" pitchFamily="18" charset="0"/>
              </a:rPr>
              <a:t>Attract sponsorship.</a:t>
            </a:r>
            <a:endParaRPr lang="en-GB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000" b="1">
                <a:ea typeface="Calibri" panose="020F0502020204030204" pitchFamily="34" charset="0"/>
                <a:cs typeface="Times New Roman" panose="02020603050405020304" pitchFamily="18" charset="0"/>
              </a:rPr>
              <a:t>Quantify the military training value of Ten Tors*.</a:t>
            </a:r>
            <a:endParaRPr lang="en-GB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000" b="1">
                <a:ea typeface="Calibri" panose="020F0502020204030204" pitchFamily="34" charset="0"/>
                <a:cs typeface="Times New Roman" panose="02020603050405020304" pitchFamily="18" charset="0"/>
              </a:rPr>
              <a:t>Create and maintain the TT Handbook*.</a:t>
            </a:r>
            <a:endParaRPr lang="en-GB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000" b="1">
                <a:ea typeface="Calibri" panose="020F0502020204030204" pitchFamily="34" charset="0"/>
                <a:cs typeface="Times New Roman" panose="02020603050405020304" pitchFamily="18" charset="0"/>
              </a:rPr>
              <a:t>Develop a Communications Strategy*.</a:t>
            </a:r>
            <a:endParaRPr lang="en-GB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000">
                <a:ea typeface="Calibri" panose="020F0502020204030204" pitchFamily="34" charset="0"/>
                <a:cs typeface="Times New Roman" panose="02020603050405020304" pitchFamily="18" charset="0"/>
              </a:rPr>
              <a:t>Maintain a continual appetite to innovate.</a:t>
            </a:r>
            <a:endParaRPr lang="en-GB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000" b="1">
                <a:ea typeface="Calibri" panose="020F0502020204030204" pitchFamily="34" charset="0"/>
                <a:cs typeface="Times New Roman" panose="02020603050405020304" pitchFamily="18" charset="0"/>
              </a:rPr>
              <a:t>Support increased cadet involvement*.</a:t>
            </a:r>
            <a:endParaRPr lang="en-GB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000">
                <a:cs typeface="Times New Roman" panose="02020603050405020304" pitchFamily="18" charset="0"/>
              </a:rPr>
              <a:t>* And bold signifies focus area for TT24.</a:t>
            </a:r>
          </a:p>
        </p:txBody>
      </p:sp>
    </p:spTree>
    <p:extLst>
      <p:ext uri="{BB962C8B-B14F-4D97-AF65-F5344CB8AC3E}">
        <p14:creationId xmlns:p14="http://schemas.microsoft.com/office/powerpoint/2010/main" val="1439376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00001" y="256333"/>
            <a:ext cx="2601207" cy="313932"/>
          </a:xfrm>
        </p:spPr>
        <p:txBody>
          <a:bodyPr/>
          <a:lstStyle/>
          <a:p>
            <a:r>
              <a:rPr lang="en-GB"/>
              <a:t>INTRODUCTION TO TEN TORS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00000" y="561128"/>
            <a:ext cx="3993960" cy="405102"/>
          </a:xfrm>
        </p:spPr>
        <p:txBody>
          <a:bodyPr/>
          <a:lstStyle/>
          <a:p>
            <a:r>
              <a:rPr lang="en-GB"/>
              <a:t>TEN TORS policy committee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9C3441D7-0391-A754-4E42-0741A424F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8864" y="1418696"/>
            <a:ext cx="7920037" cy="460851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>
                <a:ea typeface="Times New Roman" panose="02020603050405020304" pitchFamily="18" charset="0"/>
              </a:rPr>
              <a:t>Director Ten 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Ten Tors delivery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Director’s advisor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Scrutineers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ECMs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Routes Lead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DNPA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Team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Duchy of Cornwall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Education sector (x 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SW Scout Association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80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00001" y="256333"/>
            <a:ext cx="2601207" cy="313932"/>
          </a:xfrm>
        </p:spPr>
        <p:txBody>
          <a:bodyPr/>
          <a:lstStyle/>
          <a:p>
            <a:r>
              <a:rPr lang="en-GB"/>
              <a:t>INTRODUCTION TO TEN TORS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00001" y="561128"/>
            <a:ext cx="2749581" cy="405102"/>
          </a:xfrm>
        </p:spPr>
        <p:txBody>
          <a:bodyPr/>
          <a:lstStyle/>
          <a:p>
            <a:r>
              <a:rPr lang="en-GB"/>
              <a:t>delivery realities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9C3441D7-0391-A754-4E42-0741A424F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9002" y="1187118"/>
            <a:ext cx="7920037" cy="460851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Huge oversubscription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The pace of life in Defence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Availability of personnel and assets (military and civilian), a huge number of whom are volunteers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Dartmoor accessibility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Enduring impact of COVID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Enormous popularity and the impact on local community and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>
                <a:latin typeface="Arial"/>
                <a:cs typeface="Arial"/>
              </a:rPr>
              <a:t>Ensuring safety and standards are maintained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Social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/>
              <a:t>The Challenge:</a:t>
            </a:r>
            <a:endParaRPr lang="en-GB" sz="2000"/>
          </a:p>
          <a:p>
            <a:pPr lvl="1"/>
            <a:r>
              <a:rPr lang="en-GB" sz="2000"/>
              <a:t>How to move Ten Tors forward whilst maintaining its considerable heritage.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03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791579" y="3038311"/>
            <a:ext cx="2726306" cy="993981"/>
          </a:xfrm>
        </p:spPr>
        <p:txBody>
          <a:bodyPr/>
          <a:lstStyle/>
          <a:p>
            <a:r>
              <a:rPr lang="en-GB">
                <a:latin typeface="Arial Narrow"/>
              </a:rPr>
              <a:t>Lt col Dom Maxwell-batten</a:t>
            </a:r>
          </a:p>
          <a:p>
            <a:r>
              <a:rPr lang="en-GB">
                <a:latin typeface="Arial Narrow"/>
              </a:rPr>
              <a:t>Lt Col Tim Gilbert</a:t>
            </a:r>
          </a:p>
          <a:p>
            <a:r>
              <a:rPr lang="en-GB">
                <a:latin typeface="Arial Narrow"/>
              </a:rPr>
              <a:t>so1 ten tors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228230" y="2634215"/>
            <a:ext cx="3832955" cy="405102"/>
          </a:xfrm>
        </p:spPr>
        <p:txBody>
          <a:bodyPr/>
          <a:lstStyle/>
          <a:p>
            <a:r>
              <a:rPr lang="en-GB"/>
              <a:t>INTRODUCTION TO TEN TORS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AA056F-02AF-49F3-85D1-8F0824EF4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8229" y="4444863"/>
            <a:ext cx="3853006" cy="17375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127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20241" y="2483585"/>
            <a:ext cx="3828361" cy="1884640"/>
          </a:xfrm>
          <a:ln w="5080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GB" sz="1800" b="1"/>
              <a:t>TEN TORS CHALLENGE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Team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3 Categories – set by 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Saturday 0700 – Sunday 1700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‘Without outside assistance’</a:t>
            </a:r>
          </a:p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00001" y="256333"/>
            <a:ext cx="2601207" cy="313932"/>
          </a:xfrm>
        </p:spPr>
        <p:txBody>
          <a:bodyPr/>
          <a:lstStyle/>
          <a:p>
            <a:r>
              <a:rPr lang="en-GB"/>
              <a:t>INTRODUCTION TO TEN TORS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00000" y="561128"/>
            <a:ext cx="2843004" cy="405102"/>
          </a:xfrm>
        </p:spPr>
        <p:txBody>
          <a:bodyPr/>
          <a:lstStyle/>
          <a:p>
            <a:r>
              <a:rPr lang="en-GB"/>
              <a:t>TEN TORS OVERVIEW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FB3BD18-1C5A-49B0-9F04-DEECB260709A}"/>
              </a:ext>
            </a:extLst>
          </p:cNvPr>
          <p:cNvSpPr txBox="1">
            <a:spLocks/>
          </p:cNvSpPr>
          <p:nvPr/>
        </p:nvSpPr>
        <p:spPr>
          <a:xfrm>
            <a:off x="3962400" y="868193"/>
            <a:ext cx="4267201" cy="481985"/>
          </a:xfrm>
          <a:prstGeom prst="rect">
            <a:avLst/>
          </a:prstGeom>
          <a:ln w="50800"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/>
              <a:t>WHAT</a:t>
            </a:r>
            <a:endParaRPr lang="en-GB" dirty="0"/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9B4198B6-12F5-4495-AEA1-38D3C1DB323A}"/>
              </a:ext>
            </a:extLst>
          </p:cNvPr>
          <p:cNvSpPr txBox="1">
            <a:spLocks/>
          </p:cNvSpPr>
          <p:nvPr/>
        </p:nvSpPr>
        <p:spPr>
          <a:xfrm>
            <a:off x="3107205" y="1350178"/>
            <a:ext cx="5988609" cy="872955"/>
          </a:xfrm>
          <a:prstGeom prst="rect">
            <a:avLst/>
          </a:prstGeom>
          <a:ln w="50800">
            <a:solidFill>
              <a:srgbClr val="FF0000"/>
            </a:solidFill>
          </a:ln>
        </p:spPr>
        <p:txBody>
          <a:bodyPr lIns="91440" tIns="45720" rIns="91440" bIns="4572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>
                <a:latin typeface="Arial"/>
                <a:cs typeface="Arial"/>
              </a:rPr>
              <a:t>TEN TORS 24 – 75th Anniversary National Parks Act</a:t>
            </a:r>
          </a:p>
          <a:p>
            <a:pPr algn="ctr"/>
            <a:r>
              <a:rPr lang="en-GB" sz="1800">
                <a:latin typeface="Arial"/>
                <a:cs typeface="Arial"/>
              </a:rPr>
              <a:t>UK’s largest outdoor youth engagement event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7694FBDE-55E2-4E89-9111-0136FF8B5017}"/>
              </a:ext>
            </a:extLst>
          </p:cNvPr>
          <p:cNvSpPr txBox="1">
            <a:spLocks/>
          </p:cNvSpPr>
          <p:nvPr/>
        </p:nvSpPr>
        <p:spPr>
          <a:xfrm>
            <a:off x="6275760" y="2474554"/>
            <a:ext cx="3996001" cy="1884640"/>
          </a:xfrm>
          <a:prstGeom prst="rect">
            <a:avLst/>
          </a:prstGeom>
          <a:ln w="50800">
            <a:solidFill>
              <a:srgbClr val="FF0000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/>
              <a:t>JUBILEE CHALLENGE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Individual / Team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5 Routes – set by Establishment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Saturday 0730 – 1800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Assistance as required</a:t>
            </a:r>
          </a:p>
          <a:p>
            <a:endParaRPr lang="en-GB"/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091FD204-CEE3-4474-AD75-8AF34563044F}"/>
              </a:ext>
            </a:extLst>
          </p:cNvPr>
          <p:cNvSpPr txBox="1">
            <a:spLocks/>
          </p:cNvSpPr>
          <p:nvPr/>
        </p:nvSpPr>
        <p:spPr>
          <a:xfrm>
            <a:off x="4178653" y="4682807"/>
            <a:ext cx="3996001" cy="1884640"/>
          </a:xfrm>
          <a:prstGeom prst="rect">
            <a:avLst/>
          </a:prstGeom>
          <a:ln w="50800">
            <a:solidFill>
              <a:srgbClr val="FF0000"/>
            </a:solidFill>
          </a:ln>
        </p:spPr>
        <p:txBody>
          <a:bodyPr lIns="91440" tIns="45720" rIns="91440" bIns="4572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>
                <a:latin typeface="Arial"/>
                <a:cs typeface="Arial"/>
              </a:rPr>
              <a:t>JUBILEE CHALLENGE +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>
                <a:latin typeface="Arial"/>
                <a:cs typeface="Arial"/>
              </a:rPr>
              <a:t>Individual / Team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>
                <a:latin typeface="Arial"/>
                <a:cs typeface="Arial"/>
              </a:rPr>
              <a:t>Supervised at all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>
                <a:latin typeface="Arial"/>
                <a:cs typeface="Arial"/>
              </a:rPr>
              <a:t>Saturday 0730 – Sunday 1100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>
                <a:latin typeface="Arial"/>
                <a:cs typeface="Arial"/>
              </a:rPr>
              <a:t>Overnight stay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94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11" grpId="0"/>
      <p:bldP spid="12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00000" y="1285036"/>
            <a:ext cx="3645481" cy="2172111"/>
          </a:xfrm>
          <a:ln w="5080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GB" sz="1800" b="1"/>
              <a:t>WHO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2800 participants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2000 Team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1000 enablers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6000 spectators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00001" y="256333"/>
            <a:ext cx="2601207" cy="313932"/>
          </a:xfrm>
        </p:spPr>
        <p:txBody>
          <a:bodyPr/>
          <a:lstStyle/>
          <a:p>
            <a:r>
              <a:rPr lang="en-GB"/>
              <a:t>INTRODUCTION TO TEN TORS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00000" y="561128"/>
            <a:ext cx="2843004" cy="405102"/>
          </a:xfrm>
        </p:spPr>
        <p:txBody>
          <a:bodyPr/>
          <a:lstStyle/>
          <a:p>
            <a:r>
              <a:rPr lang="en-GB"/>
              <a:t>TEN TORS OVERVIEW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56B51F90-143D-456E-94FE-B1770A8C1BFF}"/>
              </a:ext>
            </a:extLst>
          </p:cNvPr>
          <p:cNvSpPr txBox="1">
            <a:spLocks/>
          </p:cNvSpPr>
          <p:nvPr/>
        </p:nvSpPr>
        <p:spPr>
          <a:xfrm>
            <a:off x="6420000" y="1285036"/>
            <a:ext cx="3671589" cy="2109310"/>
          </a:xfrm>
          <a:prstGeom prst="rect">
            <a:avLst/>
          </a:prstGeom>
          <a:ln w="50800">
            <a:solidFill>
              <a:srgbClr val="FF0000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/>
              <a:t>WHERE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Dartmoor Training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Duchy and other owners’ 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Dartmoor National Park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Dartmoor Commons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37311B0A-8154-42BA-9FCC-3A4FFE2D9205}"/>
              </a:ext>
            </a:extLst>
          </p:cNvPr>
          <p:cNvSpPr txBox="1">
            <a:spLocks/>
          </p:cNvSpPr>
          <p:nvPr/>
        </p:nvSpPr>
        <p:spPr>
          <a:xfrm>
            <a:off x="2063999" y="3775952"/>
            <a:ext cx="3681482" cy="2146867"/>
          </a:xfrm>
          <a:prstGeom prst="rect">
            <a:avLst/>
          </a:prstGeom>
          <a:ln w="50800">
            <a:solidFill>
              <a:srgbClr val="FF0000"/>
            </a:solidFill>
          </a:ln>
        </p:spPr>
        <p:txBody>
          <a:bodyPr lIns="91440" tIns="45720" rIns="91440" bIns="4572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Arial"/>
                <a:cs typeface="Arial"/>
              </a:rPr>
              <a:t>WHEN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/>
                <a:cs typeface="Arial"/>
              </a:rPr>
              <a:t>Training Oct – May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/>
                <a:cs typeface="Arial"/>
              </a:rPr>
              <a:t>W/E post-May Day BH 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/>
                <a:cs typeface="Arial"/>
              </a:rPr>
              <a:t>11 &amp; 12 May 2024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7B394732-A3C5-4232-99C5-4E94EA7AE6D4}"/>
              </a:ext>
            </a:extLst>
          </p:cNvPr>
          <p:cNvSpPr txBox="1">
            <a:spLocks/>
          </p:cNvSpPr>
          <p:nvPr/>
        </p:nvSpPr>
        <p:spPr>
          <a:xfrm>
            <a:off x="6420000" y="3775952"/>
            <a:ext cx="3671589" cy="2146867"/>
          </a:xfrm>
          <a:prstGeom prst="rect">
            <a:avLst/>
          </a:prstGeom>
          <a:ln w="50800">
            <a:solidFill>
              <a:srgbClr val="FF0000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/>
              <a:t>WHY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Training benefit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Social responsibility      MOD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/>
              <a:t>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C0654B0A-37FB-499E-94CF-0A8FDD0F87FB}"/>
              </a:ext>
            </a:extLst>
          </p:cNvPr>
          <p:cNvSpPr/>
          <p:nvPr/>
        </p:nvSpPr>
        <p:spPr>
          <a:xfrm>
            <a:off x="8814962" y="4255306"/>
            <a:ext cx="292791" cy="817715"/>
          </a:xfrm>
          <a:custGeom>
            <a:avLst/>
            <a:gdLst>
              <a:gd name="connsiteX0" fmla="*/ 0 w 785813"/>
              <a:gd name="connsiteY0" fmla="*/ 0 h 948295"/>
              <a:gd name="connsiteX1" fmla="*/ 392907 w 785813"/>
              <a:gd name="connsiteY1" fmla="*/ 65482 h 948295"/>
              <a:gd name="connsiteX2" fmla="*/ 392907 w 785813"/>
              <a:gd name="connsiteY2" fmla="*/ 408666 h 948295"/>
              <a:gd name="connsiteX3" fmla="*/ 785814 w 785813"/>
              <a:gd name="connsiteY3" fmla="*/ 474148 h 948295"/>
              <a:gd name="connsiteX4" fmla="*/ 392907 w 785813"/>
              <a:gd name="connsiteY4" fmla="*/ 539630 h 948295"/>
              <a:gd name="connsiteX5" fmla="*/ 392907 w 785813"/>
              <a:gd name="connsiteY5" fmla="*/ 882813 h 948295"/>
              <a:gd name="connsiteX6" fmla="*/ 0 w 785813"/>
              <a:gd name="connsiteY6" fmla="*/ 948295 h 948295"/>
              <a:gd name="connsiteX7" fmla="*/ 0 w 785813"/>
              <a:gd name="connsiteY7" fmla="*/ 0 h 948295"/>
              <a:gd name="connsiteX0" fmla="*/ 0 w 785813"/>
              <a:gd name="connsiteY0" fmla="*/ 0 h 948295"/>
              <a:gd name="connsiteX1" fmla="*/ 392907 w 785813"/>
              <a:gd name="connsiteY1" fmla="*/ 65482 h 948295"/>
              <a:gd name="connsiteX2" fmla="*/ 392907 w 785813"/>
              <a:gd name="connsiteY2" fmla="*/ 408666 h 948295"/>
              <a:gd name="connsiteX3" fmla="*/ 785814 w 785813"/>
              <a:gd name="connsiteY3" fmla="*/ 474148 h 948295"/>
              <a:gd name="connsiteX4" fmla="*/ 392907 w 785813"/>
              <a:gd name="connsiteY4" fmla="*/ 539630 h 948295"/>
              <a:gd name="connsiteX5" fmla="*/ 392907 w 785813"/>
              <a:gd name="connsiteY5" fmla="*/ 882813 h 948295"/>
              <a:gd name="connsiteX6" fmla="*/ 0 w 785813"/>
              <a:gd name="connsiteY6" fmla="*/ 948295 h 948295"/>
              <a:gd name="connsiteX0" fmla="*/ 0 w 785814"/>
              <a:gd name="connsiteY0" fmla="*/ 0 h 948295"/>
              <a:gd name="connsiteX1" fmla="*/ 392907 w 785814"/>
              <a:gd name="connsiteY1" fmla="*/ 65482 h 948295"/>
              <a:gd name="connsiteX2" fmla="*/ 392907 w 785814"/>
              <a:gd name="connsiteY2" fmla="*/ 408666 h 948295"/>
              <a:gd name="connsiteX3" fmla="*/ 785814 w 785814"/>
              <a:gd name="connsiteY3" fmla="*/ 474148 h 948295"/>
              <a:gd name="connsiteX4" fmla="*/ 392907 w 785814"/>
              <a:gd name="connsiteY4" fmla="*/ 539630 h 948295"/>
              <a:gd name="connsiteX5" fmla="*/ 392907 w 785814"/>
              <a:gd name="connsiteY5" fmla="*/ 882813 h 948295"/>
              <a:gd name="connsiteX6" fmla="*/ 0 w 785814"/>
              <a:gd name="connsiteY6" fmla="*/ 948295 h 948295"/>
              <a:gd name="connsiteX7" fmla="*/ 0 w 785814"/>
              <a:gd name="connsiteY7" fmla="*/ 0 h 948295"/>
              <a:gd name="connsiteX0" fmla="*/ 0 w 785814"/>
              <a:gd name="connsiteY0" fmla="*/ 0 h 948295"/>
              <a:gd name="connsiteX1" fmla="*/ 392907 w 785814"/>
              <a:gd name="connsiteY1" fmla="*/ 65482 h 948295"/>
              <a:gd name="connsiteX2" fmla="*/ 392907 w 785814"/>
              <a:gd name="connsiteY2" fmla="*/ 408666 h 948295"/>
              <a:gd name="connsiteX3" fmla="*/ 671514 w 785814"/>
              <a:gd name="connsiteY3" fmla="*/ 474148 h 948295"/>
              <a:gd name="connsiteX4" fmla="*/ 392907 w 785814"/>
              <a:gd name="connsiteY4" fmla="*/ 539630 h 948295"/>
              <a:gd name="connsiteX5" fmla="*/ 392907 w 785814"/>
              <a:gd name="connsiteY5" fmla="*/ 882813 h 948295"/>
              <a:gd name="connsiteX6" fmla="*/ 0 w 785814"/>
              <a:gd name="connsiteY6" fmla="*/ 948295 h 948295"/>
              <a:gd name="connsiteX0" fmla="*/ 0 w 3044732"/>
              <a:gd name="connsiteY0" fmla="*/ 0 h 948295"/>
              <a:gd name="connsiteX1" fmla="*/ 392907 w 3044732"/>
              <a:gd name="connsiteY1" fmla="*/ 65482 h 948295"/>
              <a:gd name="connsiteX2" fmla="*/ 392907 w 3044732"/>
              <a:gd name="connsiteY2" fmla="*/ 408666 h 948295"/>
              <a:gd name="connsiteX3" fmla="*/ 785814 w 3044732"/>
              <a:gd name="connsiteY3" fmla="*/ 474148 h 948295"/>
              <a:gd name="connsiteX4" fmla="*/ 392907 w 3044732"/>
              <a:gd name="connsiteY4" fmla="*/ 539630 h 948295"/>
              <a:gd name="connsiteX5" fmla="*/ 392907 w 3044732"/>
              <a:gd name="connsiteY5" fmla="*/ 882813 h 948295"/>
              <a:gd name="connsiteX6" fmla="*/ 0 w 3044732"/>
              <a:gd name="connsiteY6" fmla="*/ 948295 h 948295"/>
              <a:gd name="connsiteX7" fmla="*/ 0 w 3044732"/>
              <a:gd name="connsiteY7" fmla="*/ 0 h 948295"/>
              <a:gd name="connsiteX0" fmla="*/ 0 w 3044732"/>
              <a:gd name="connsiteY0" fmla="*/ 0 h 948295"/>
              <a:gd name="connsiteX1" fmla="*/ 392907 w 3044732"/>
              <a:gd name="connsiteY1" fmla="*/ 65482 h 948295"/>
              <a:gd name="connsiteX2" fmla="*/ 392907 w 3044732"/>
              <a:gd name="connsiteY2" fmla="*/ 408666 h 948295"/>
              <a:gd name="connsiteX3" fmla="*/ 3044732 w 3044732"/>
              <a:gd name="connsiteY3" fmla="*/ 474148 h 948295"/>
              <a:gd name="connsiteX4" fmla="*/ 392907 w 3044732"/>
              <a:gd name="connsiteY4" fmla="*/ 539630 h 948295"/>
              <a:gd name="connsiteX5" fmla="*/ 392907 w 3044732"/>
              <a:gd name="connsiteY5" fmla="*/ 882813 h 948295"/>
              <a:gd name="connsiteX6" fmla="*/ 0 w 3044732"/>
              <a:gd name="connsiteY6" fmla="*/ 948295 h 948295"/>
              <a:gd name="connsiteX0" fmla="*/ 2653846 w 3439660"/>
              <a:gd name="connsiteY0" fmla="*/ 0 h 948295"/>
              <a:gd name="connsiteX1" fmla="*/ 3046753 w 3439660"/>
              <a:gd name="connsiteY1" fmla="*/ 65482 h 948295"/>
              <a:gd name="connsiteX2" fmla="*/ 3046753 w 3439660"/>
              <a:gd name="connsiteY2" fmla="*/ 408666 h 948295"/>
              <a:gd name="connsiteX3" fmla="*/ 3439660 w 3439660"/>
              <a:gd name="connsiteY3" fmla="*/ 474148 h 948295"/>
              <a:gd name="connsiteX4" fmla="*/ 3046753 w 3439660"/>
              <a:gd name="connsiteY4" fmla="*/ 539630 h 948295"/>
              <a:gd name="connsiteX5" fmla="*/ 3046753 w 3439660"/>
              <a:gd name="connsiteY5" fmla="*/ 882813 h 948295"/>
              <a:gd name="connsiteX6" fmla="*/ 2653846 w 3439660"/>
              <a:gd name="connsiteY6" fmla="*/ 948295 h 948295"/>
              <a:gd name="connsiteX7" fmla="*/ 2653846 w 3439660"/>
              <a:gd name="connsiteY7" fmla="*/ 0 h 948295"/>
              <a:gd name="connsiteX0" fmla="*/ 2653846 w 3439660"/>
              <a:gd name="connsiteY0" fmla="*/ 0 h 948295"/>
              <a:gd name="connsiteX1" fmla="*/ 3046753 w 3439660"/>
              <a:gd name="connsiteY1" fmla="*/ 65482 h 948295"/>
              <a:gd name="connsiteX2" fmla="*/ 3046753 w 3439660"/>
              <a:gd name="connsiteY2" fmla="*/ 408666 h 948295"/>
              <a:gd name="connsiteX3" fmla="*/ 10391 w 3439660"/>
              <a:gd name="connsiteY3" fmla="*/ 490718 h 948295"/>
              <a:gd name="connsiteX4" fmla="*/ 3046753 w 3439660"/>
              <a:gd name="connsiteY4" fmla="*/ 539630 h 948295"/>
              <a:gd name="connsiteX5" fmla="*/ 3046753 w 3439660"/>
              <a:gd name="connsiteY5" fmla="*/ 882813 h 948295"/>
              <a:gd name="connsiteX6" fmla="*/ 2653846 w 3439660"/>
              <a:gd name="connsiteY6" fmla="*/ 948295 h 948295"/>
              <a:gd name="connsiteX0" fmla="*/ 0 w 972877"/>
              <a:gd name="connsiteY0" fmla="*/ 0 h 948295"/>
              <a:gd name="connsiteX1" fmla="*/ 392907 w 972877"/>
              <a:gd name="connsiteY1" fmla="*/ 65482 h 948295"/>
              <a:gd name="connsiteX2" fmla="*/ 392907 w 972877"/>
              <a:gd name="connsiteY2" fmla="*/ 408666 h 948295"/>
              <a:gd name="connsiteX3" fmla="*/ 785814 w 972877"/>
              <a:gd name="connsiteY3" fmla="*/ 474148 h 948295"/>
              <a:gd name="connsiteX4" fmla="*/ 392907 w 972877"/>
              <a:gd name="connsiteY4" fmla="*/ 539630 h 948295"/>
              <a:gd name="connsiteX5" fmla="*/ 392907 w 972877"/>
              <a:gd name="connsiteY5" fmla="*/ 882813 h 948295"/>
              <a:gd name="connsiteX6" fmla="*/ 0 w 972877"/>
              <a:gd name="connsiteY6" fmla="*/ 948295 h 948295"/>
              <a:gd name="connsiteX7" fmla="*/ 0 w 972877"/>
              <a:gd name="connsiteY7" fmla="*/ 0 h 948295"/>
              <a:gd name="connsiteX0" fmla="*/ 0 w 972877"/>
              <a:gd name="connsiteY0" fmla="*/ 0 h 948295"/>
              <a:gd name="connsiteX1" fmla="*/ 392907 w 972877"/>
              <a:gd name="connsiteY1" fmla="*/ 65482 h 948295"/>
              <a:gd name="connsiteX2" fmla="*/ 392907 w 972877"/>
              <a:gd name="connsiteY2" fmla="*/ 408666 h 948295"/>
              <a:gd name="connsiteX3" fmla="*/ 972877 w 972877"/>
              <a:gd name="connsiteY3" fmla="*/ 474149 h 948295"/>
              <a:gd name="connsiteX4" fmla="*/ 392907 w 972877"/>
              <a:gd name="connsiteY4" fmla="*/ 539630 h 948295"/>
              <a:gd name="connsiteX5" fmla="*/ 392907 w 972877"/>
              <a:gd name="connsiteY5" fmla="*/ 882813 h 948295"/>
              <a:gd name="connsiteX6" fmla="*/ 0 w 972877"/>
              <a:gd name="connsiteY6" fmla="*/ 948295 h 948295"/>
              <a:gd name="connsiteX0" fmla="*/ 0 w 2102981"/>
              <a:gd name="connsiteY0" fmla="*/ 0 h 948295"/>
              <a:gd name="connsiteX1" fmla="*/ 392907 w 2102981"/>
              <a:gd name="connsiteY1" fmla="*/ 65482 h 948295"/>
              <a:gd name="connsiteX2" fmla="*/ 392907 w 2102981"/>
              <a:gd name="connsiteY2" fmla="*/ 408666 h 948295"/>
              <a:gd name="connsiteX3" fmla="*/ 785814 w 2102981"/>
              <a:gd name="connsiteY3" fmla="*/ 474148 h 948295"/>
              <a:gd name="connsiteX4" fmla="*/ 392907 w 2102981"/>
              <a:gd name="connsiteY4" fmla="*/ 539630 h 948295"/>
              <a:gd name="connsiteX5" fmla="*/ 392907 w 2102981"/>
              <a:gd name="connsiteY5" fmla="*/ 882813 h 948295"/>
              <a:gd name="connsiteX6" fmla="*/ 0 w 2102981"/>
              <a:gd name="connsiteY6" fmla="*/ 948295 h 948295"/>
              <a:gd name="connsiteX7" fmla="*/ 0 w 2102981"/>
              <a:gd name="connsiteY7" fmla="*/ 0 h 948295"/>
              <a:gd name="connsiteX0" fmla="*/ 0 w 2102981"/>
              <a:gd name="connsiteY0" fmla="*/ 0 h 948295"/>
              <a:gd name="connsiteX1" fmla="*/ 392907 w 2102981"/>
              <a:gd name="connsiteY1" fmla="*/ 65482 h 948295"/>
              <a:gd name="connsiteX2" fmla="*/ 392907 w 2102981"/>
              <a:gd name="connsiteY2" fmla="*/ 408666 h 948295"/>
              <a:gd name="connsiteX3" fmla="*/ 2102981 w 2102981"/>
              <a:gd name="connsiteY3" fmla="*/ 159338 h 948295"/>
              <a:gd name="connsiteX4" fmla="*/ 392907 w 2102981"/>
              <a:gd name="connsiteY4" fmla="*/ 539630 h 948295"/>
              <a:gd name="connsiteX5" fmla="*/ 392907 w 2102981"/>
              <a:gd name="connsiteY5" fmla="*/ 882813 h 948295"/>
              <a:gd name="connsiteX6" fmla="*/ 0 w 2102981"/>
              <a:gd name="connsiteY6" fmla="*/ 948295 h 948295"/>
              <a:gd name="connsiteX0" fmla="*/ 0 w 2102981"/>
              <a:gd name="connsiteY0" fmla="*/ 0 h 948295"/>
              <a:gd name="connsiteX1" fmla="*/ 392907 w 2102981"/>
              <a:gd name="connsiteY1" fmla="*/ 65482 h 948295"/>
              <a:gd name="connsiteX2" fmla="*/ 392907 w 2102981"/>
              <a:gd name="connsiteY2" fmla="*/ 408666 h 948295"/>
              <a:gd name="connsiteX3" fmla="*/ 1652226 w 2102981"/>
              <a:gd name="connsiteY3" fmla="*/ 722684 h 948295"/>
              <a:gd name="connsiteX4" fmla="*/ 392907 w 2102981"/>
              <a:gd name="connsiteY4" fmla="*/ 539630 h 948295"/>
              <a:gd name="connsiteX5" fmla="*/ 392907 w 2102981"/>
              <a:gd name="connsiteY5" fmla="*/ 882813 h 948295"/>
              <a:gd name="connsiteX6" fmla="*/ 0 w 2102981"/>
              <a:gd name="connsiteY6" fmla="*/ 948295 h 948295"/>
              <a:gd name="connsiteX7" fmla="*/ 0 w 2102981"/>
              <a:gd name="connsiteY7" fmla="*/ 0 h 948295"/>
              <a:gd name="connsiteX0" fmla="*/ 0 w 2102981"/>
              <a:gd name="connsiteY0" fmla="*/ 0 h 948295"/>
              <a:gd name="connsiteX1" fmla="*/ 392907 w 2102981"/>
              <a:gd name="connsiteY1" fmla="*/ 65482 h 948295"/>
              <a:gd name="connsiteX2" fmla="*/ 392907 w 2102981"/>
              <a:gd name="connsiteY2" fmla="*/ 408666 h 948295"/>
              <a:gd name="connsiteX3" fmla="*/ 2102981 w 2102981"/>
              <a:gd name="connsiteY3" fmla="*/ 159338 h 948295"/>
              <a:gd name="connsiteX4" fmla="*/ 392907 w 2102981"/>
              <a:gd name="connsiteY4" fmla="*/ 539630 h 948295"/>
              <a:gd name="connsiteX5" fmla="*/ 392907 w 2102981"/>
              <a:gd name="connsiteY5" fmla="*/ 882813 h 948295"/>
              <a:gd name="connsiteX6" fmla="*/ 0 w 2102981"/>
              <a:gd name="connsiteY6" fmla="*/ 948295 h 948295"/>
              <a:gd name="connsiteX0" fmla="*/ 0 w 2102981"/>
              <a:gd name="connsiteY0" fmla="*/ 0 h 948295"/>
              <a:gd name="connsiteX1" fmla="*/ 392907 w 2102981"/>
              <a:gd name="connsiteY1" fmla="*/ 65482 h 948295"/>
              <a:gd name="connsiteX2" fmla="*/ 392907 w 2102981"/>
              <a:gd name="connsiteY2" fmla="*/ 408666 h 948295"/>
              <a:gd name="connsiteX3" fmla="*/ 1652226 w 2102981"/>
              <a:gd name="connsiteY3" fmla="*/ 722684 h 948295"/>
              <a:gd name="connsiteX4" fmla="*/ 392907 w 2102981"/>
              <a:gd name="connsiteY4" fmla="*/ 539630 h 948295"/>
              <a:gd name="connsiteX5" fmla="*/ 392907 w 2102981"/>
              <a:gd name="connsiteY5" fmla="*/ 882813 h 948295"/>
              <a:gd name="connsiteX6" fmla="*/ 0 w 2102981"/>
              <a:gd name="connsiteY6" fmla="*/ 948295 h 948295"/>
              <a:gd name="connsiteX7" fmla="*/ 0 w 2102981"/>
              <a:gd name="connsiteY7" fmla="*/ 0 h 948295"/>
              <a:gd name="connsiteX0" fmla="*/ 0 w 2102981"/>
              <a:gd name="connsiteY0" fmla="*/ 0 h 948295"/>
              <a:gd name="connsiteX1" fmla="*/ 392907 w 2102981"/>
              <a:gd name="connsiteY1" fmla="*/ 65482 h 948295"/>
              <a:gd name="connsiteX2" fmla="*/ 392907 w 2102981"/>
              <a:gd name="connsiteY2" fmla="*/ 408666 h 948295"/>
              <a:gd name="connsiteX3" fmla="*/ 2102981 w 2102981"/>
              <a:gd name="connsiteY3" fmla="*/ 159338 h 948295"/>
              <a:gd name="connsiteX4" fmla="*/ 392907 w 2102981"/>
              <a:gd name="connsiteY4" fmla="*/ 539630 h 948295"/>
              <a:gd name="connsiteX5" fmla="*/ 392907 w 2102981"/>
              <a:gd name="connsiteY5" fmla="*/ 882813 h 948295"/>
              <a:gd name="connsiteX6" fmla="*/ 0 w 2102981"/>
              <a:gd name="connsiteY6" fmla="*/ 948295 h 948295"/>
              <a:gd name="connsiteX0" fmla="*/ 0 w 2103226"/>
              <a:gd name="connsiteY0" fmla="*/ 0 h 948295"/>
              <a:gd name="connsiteX1" fmla="*/ 392907 w 2103226"/>
              <a:gd name="connsiteY1" fmla="*/ 65482 h 948295"/>
              <a:gd name="connsiteX2" fmla="*/ 392907 w 2103226"/>
              <a:gd name="connsiteY2" fmla="*/ 408666 h 948295"/>
              <a:gd name="connsiteX3" fmla="*/ 1652226 w 2103226"/>
              <a:gd name="connsiteY3" fmla="*/ 722684 h 948295"/>
              <a:gd name="connsiteX4" fmla="*/ 392907 w 2103226"/>
              <a:gd name="connsiteY4" fmla="*/ 539630 h 948295"/>
              <a:gd name="connsiteX5" fmla="*/ 392907 w 2103226"/>
              <a:gd name="connsiteY5" fmla="*/ 882813 h 948295"/>
              <a:gd name="connsiteX6" fmla="*/ 0 w 2103226"/>
              <a:gd name="connsiteY6" fmla="*/ 948295 h 948295"/>
              <a:gd name="connsiteX7" fmla="*/ 0 w 2103226"/>
              <a:gd name="connsiteY7" fmla="*/ 0 h 948295"/>
              <a:gd name="connsiteX0" fmla="*/ 0 w 2103226"/>
              <a:gd name="connsiteY0" fmla="*/ 0 h 948295"/>
              <a:gd name="connsiteX1" fmla="*/ 392907 w 2103226"/>
              <a:gd name="connsiteY1" fmla="*/ 65482 h 948295"/>
              <a:gd name="connsiteX2" fmla="*/ 392907 w 2103226"/>
              <a:gd name="connsiteY2" fmla="*/ 408666 h 948295"/>
              <a:gd name="connsiteX3" fmla="*/ 2102981 w 2103226"/>
              <a:gd name="connsiteY3" fmla="*/ 159338 h 948295"/>
              <a:gd name="connsiteX4" fmla="*/ 392907 w 2103226"/>
              <a:gd name="connsiteY4" fmla="*/ 539630 h 948295"/>
              <a:gd name="connsiteX5" fmla="*/ 392907 w 2103226"/>
              <a:gd name="connsiteY5" fmla="*/ 882813 h 948295"/>
              <a:gd name="connsiteX6" fmla="*/ 0 w 2103226"/>
              <a:gd name="connsiteY6" fmla="*/ 948295 h 948295"/>
              <a:gd name="connsiteX0" fmla="*/ 0 w 1652226"/>
              <a:gd name="connsiteY0" fmla="*/ 0 h 948295"/>
              <a:gd name="connsiteX1" fmla="*/ 392907 w 1652226"/>
              <a:gd name="connsiteY1" fmla="*/ 65482 h 948295"/>
              <a:gd name="connsiteX2" fmla="*/ 392907 w 1652226"/>
              <a:gd name="connsiteY2" fmla="*/ 408666 h 948295"/>
              <a:gd name="connsiteX3" fmla="*/ 1652226 w 1652226"/>
              <a:gd name="connsiteY3" fmla="*/ 722684 h 948295"/>
              <a:gd name="connsiteX4" fmla="*/ 392907 w 1652226"/>
              <a:gd name="connsiteY4" fmla="*/ 539630 h 948295"/>
              <a:gd name="connsiteX5" fmla="*/ 392907 w 1652226"/>
              <a:gd name="connsiteY5" fmla="*/ 882813 h 948295"/>
              <a:gd name="connsiteX6" fmla="*/ 0 w 1652226"/>
              <a:gd name="connsiteY6" fmla="*/ 948295 h 948295"/>
              <a:gd name="connsiteX7" fmla="*/ 0 w 1652226"/>
              <a:gd name="connsiteY7" fmla="*/ 0 h 948295"/>
              <a:gd name="connsiteX0" fmla="*/ 0 w 1652226"/>
              <a:gd name="connsiteY0" fmla="*/ 0 h 948295"/>
              <a:gd name="connsiteX1" fmla="*/ 392907 w 1652226"/>
              <a:gd name="connsiteY1" fmla="*/ 65482 h 948295"/>
              <a:gd name="connsiteX2" fmla="*/ 392907 w 1652226"/>
              <a:gd name="connsiteY2" fmla="*/ 408666 h 948295"/>
              <a:gd name="connsiteX3" fmla="*/ 822196 w 1652226"/>
              <a:gd name="connsiteY3" fmla="*/ 474149 h 948295"/>
              <a:gd name="connsiteX4" fmla="*/ 392907 w 1652226"/>
              <a:gd name="connsiteY4" fmla="*/ 539630 h 948295"/>
              <a:gd name="connsiteX5" fmla="*/ 392907 w 1652226"/>
              <a:gd name="connsiteY5" fmla="*/ 882813 h 948295"/>
              <a:gd name="connsiteX6" fmla="*/ 0 w 1652226"/>
              <a:gd name="connsiteY6" fmla="*/ 948295 h 948295"/>
              <a:gd name="connsiteX0" fmla="*/ 0 w 824111"/>
              <a:gd name="connsiteY0" fmla="*/ 0 h 948295"/>
              <a:gd name="connsiteX1" fmla="*/ 392907 w 824111"/>
              <a:gd name="connsiteY1" fmla="*/ 65482 h 948295"/>
              <a:gd name="connsiteX2" fmla="*/ 392907 w 824111"/>
              <a:gd name="connsiteY2" fmla="*/ 408666 h 948295"/>
              <a:gd name="connsiteX3" fmla="*/ 748143 w 824111"/>
              <a:gd name="connsiteY3" fmla="*/ 441010 h 948295"/>
              <a:gd name="connsiteX4" fmla="*/ 392907 w 824111"/>
              <a:gd name="connsiteY4" fmla="*/ 539630 h 948295"/>
              <a:gd name="connsiteX5" fmla="*/ 392907 w 824111"/>
              <a:gd name="connsiteY5" fmla="*/ 882813 h 948295"/>
              <a:gd name="connsiteX6" fmla="*/ 0 w 824111"/>
              <a:gd name="connsiteY6" fmla="*/ 948295 h 948295"/>
              <a:gd name="connsiteX7" fmla="*/ 0 w 824111"/>
              <a:gd name="connsiteY7" fmla="*/ 0 h 948295"/>
              <a:gd name="connsiteX0" fmla="*/ 0 w 824111"/>
              <a:gd name="connsiteY0" fmla="*/ 0 h 948295"/>
              <a:gd name="connsiteX1" fmla="*/ 392907 w 824111"/>
              <a:gd name="connsiteY1" fmla="*/ 65482 h 948295"/>
              <a:gd name="connsiteX2" fmla="*/ 392907 w 824111"/>
              <a:gd name="connsiteY2" fmla="*/ 408666 h 948295"/>
              <a:gd name="connsiteX3" fmla="*/ 822196 w 824111"/>
              <a:gd name="connsiteY3" fmla="*/ 474149 h 948295"/>
              <a:gd name="connsiteX4" fmla="*/ 392907 w 824111"/>
              <a:gd name="connsiteY4" fmla="*/ 539630 h 948295"/>
              <a:gd name="connsiteX5" fmla="*/ 392907 w 824111"/>
              <a:gd name="connsiteY5" fmla="*/ 882813 h 948295"/>
              <a:gd name="connsiteX6" fmla="*/ 0 w 824111"/>
              <a:gd name="connsiteY6" fmla="*/ 948295 h 948295"/>
              <a:gd name="connsiteX0" fmla="*/ 0 w 786901"/>
              <a:gd name="connsiteY0" fmla="*/ 0 h 948295"/>
              <a:gd name="connsiteX1" fmla="*/ 392907 w 786901"/>
              <a:gd name="connsiteY1" fmla="*/ 65482 h 948295"/>
              <a:gd name="connsiteX2" fmla="*/ 392907 w 786901"/>
              <a:gd name="connsiteY2" fmla="*/ 408666 h 948295"/>
              <a:gd name="connsiteX3" fmla="*/ 748143 w 786901"/>
              <a:gd name="connsiteY3" fmla="*/ 441010 h 948295"/>
              <a:gd name="connsiteX4" fmla="*/ 392907 w 786901"/>
              <a:gd name="connsiteY4" fmla="*/ 539630 h 948295"/>
              <a:gd name="connsiteX5" fmla="*/ 392907 w 786901"/>
              <a:gd name="connsiteY5" fmla="*/ 882813 h 948295"/>
              <a:gd name="connsiteX6" fmla="*/ 0 w 786901"/>
              <a:gd name="connsiteY6" fmla="*/ 948295 h 948295"/>
              <a:gd name="connsiteX7" fmla="*/ 0 w 786901"/>
              <a:gd name="connsiteY7" fmla="*/ 0 h 948295"/>
              <a:gd name="connsiteX0" fmla="*/ 0 w 786901"/>
              <a:gd name="connsiteY0" fmla="*/ 0 h 948295"/>
              <a:gd name="connsiteX1" fmla="*/ 392907 w 786901"/>
              <a:gd name="connsiteY1" fmla="*/ 65482 h 948295"/>
              <a:gd name="connsiteX2" fmla="*/ 392907 w 786901"/>
              <a:gd name="connsiteY2" fmla="*/ 408666 h 948295"/>
              <a:gd name="connsiteX3" fmla="*/ 784525 w 786901"/>
              <a:gd name="connsiteY3" fmla="*/ 457580 h 948295"/>
              <a:gd name="connsiteX4" fmla="*/ 392907 w 786901"/>
              <a:gd name="connsiteY4" fmla="*/ 539630 h 948295"/>
              <a:gd name="connsiteX5" fmla="*/ 392907 w 786901"/>
              <a:gd name="connsiteY5" fmla="*/ 882813 h 948295"/>
              <a:gd name="connsiteX6" fmla="*/ 0 w 786901"/>
              <a:gd name="connsiteY6" fmla="*/ 948295 h 948295"/>
              <a:gd name="connsiteX0" fmla="*/ 0 w 749957"/>
              <a:gd name="connsiteY0" fmla="*/ 0 h 948295"/>
              <a:gd name="connsiteX1" fmla="*/ 392907 w 749957"/>
              <a:gd name="connsiteY1" fmla="*/ 65482 h 948295"/>
              <a:gd name="connsiteX2" fmla="*/ 392907 w 749957"/>
              <a:gd name="connsiteY2" fmla="*/ 408666 h 948295"/>
              <a:gd name="connsiteX3" fmla="*/ 748143 w 749957"/>
              <a:gd name="connsiteY3" fmla="*/ 441010 h 948295"/>
              <a:gd name="connsiteX4" fmla="*/ 392907 w 749957"/>
              <a:gd name="connsiteY4" fmla="*/ 539630 h 948295"/>
              <a:gd name="connsiteX5" fmla="*/ 392907 w 749957"/>
              <a:gd name="connsiteY5" fmla="*/ 882813 h 948295"/>
              <a:gd name="connsiteX6" fmla="*/ 0 w 749957"/>
              <a:gd name="connsiteY6" fmla="*/ 948295 h 948295"/>
              <a:gd name="connsiteX7" fmla="*/ 0 w 749957"/>
              <a:gd name="connsiteY7" fmla="*/ 0 h 948295"/>
              <a:gd name="connsiteX0" fmla="*/ 0 w 749957"/>
              <a:gd name="connsiteY0" fmla="*/ 0 h 948295"/>
              <a:gd name="connsiteX1" fmla="*/ 392907 w 749957"/>
              <a:gd name="connsiteY1" fmla="*/ 65482 h 948295"/>
              <a:gd name="connsiteX2" fmla="*/ 392907 w 749957"/>
              <a:gd name="connsiteY2" fmla="*/ 408666 h 948295"/>
              <a:gd name="connsiteX3" fmla="*/ 746854 w 749957"/>
              <a:gd name="connsiteY3" fmla="*/ 446534 h 948295"/>
              <a:gd name="connsiteX4" fmla="*/ 392907 w 749957"/>
              <a:gd name="connsiteY4" fmla="*/ 539630 h 948295"/>
              <a:gd name="connsiteX5" fmla="*/ 392907 w 749957"/>
              <a:gd name="connsiteY5" fmla="*/ 882813 h 948295"/>
              <a:gd name="connsiteX6" fmla="*/ 0 w 749957"/>
              <a:gd name="connsiteY6" fmla="*/ 948295 h 948295"/>
              <a:gd name="connsiteX0" fmla="*/ 0 w 748143"/>
              <a:gd name="connsiteY0" fmla="*/ 0 h 948295"/>
              <a:gd name="connsiteX1" fmla="*/ 392907 w 748143"/>
              <a:gd name="connsiteY1" fmla="*/ 65482 h 948295"/>
              <a:gd name="connsiteX2" fmla="*/ 392907 w 748143"/>
              <a:gd name="connsiteY2" fmla="*/ 408666 h 948295"/>
              <a:gd name="connsiteX3" fmla="*/ 748143 w 748143"/>
              <a:gd name="connsiteY3" fmla="*/ 441010 h 948295"/>
              <a:gd name="connsiteX4" fmla="*/ 392907 w 748143"/>
              <a:gd name="connsiteY4" fmla="*/ 539630 h 948295"/>
              <a:gd name="connsiteX5" fmla="*/ 392907 w 748143"/>
              <a:gd name="connsiteY5" fmla="*/ 882813 h 948295"/>
              <a:gd name="connsiteX6" fmla="*/ 0 w 748143"/>
              <a:gd name="connsiteY6" fmla="*/ 948295 h 948295"/>
              <a:gd name="connsiteX7" fmla="*/ 0 w 748143"/>
              <a:gd name="connsiteY7" fmla="*/ 0 h 948295"/>
              <a:gd name="connsiteX0" fmla="*/ 0 w 748143"/>
              <a:gd name="connsiteY0" fmla="*/ 0 h 948295"/>
              <a:gd name="connsiteX1" fmla="*/ 392907 w 748143"/>
              <a:gd name="connsiteY1" fmla="*/ 65482 h 948295"/>
              <a:gd name="connsiteX2" fmla="*/ 392907 w 748143"/>
              <a:gd name="connsiteY2" fmla="*/ 408666 h 948295"/>
              <a:gd name="connsiteX3" fmla="*/ 746854 w 748143"/>
              <a:gd name="connsiteY3" fmla="*/ 446534 h 948295"/>
              <a:gd name="connsiteX4" fmla="*/ 392907 w 748143"/>
              <a:gd name="connsiteY4" fmla="*/ 539630 h 948295"/>
              <a:gd name="connsiteX5" fmla="*/ 392907 w 748143"/>
              <a:gd name="connsiteY5" fmla="*/ 882813 h 948295"/>
              <a:gd name="connsiteX6" fmla="*/ 0 w 748143"/>
              <a:gd name="connsiteY6" fmla="*/ 948295 h 948295"/>
              <a:gd name="connsiteX0" fmla="*/ 0 w 748143"/>
              <a:gd name="connsiteY0" fmla="*/ 0 h 948295"/>
              <a:gd name="connsiteX1" fmla="*/ 392907 w 748143"/>
              <a:gd name="connsiteY1" fmla="*/ 65482 h 948295"/>
              <a:gd name="connsiteX2" fmla="*/ 392907 w 748143"/>
              <a:gd name="connsiteY2" fmla="*/ 408666 h 948295"/>
              <a:gd name="connsiteX3" fmla="*/ 748143 w 748143"/>
              <a:gd name="connsiteY3" fmla="*/ 441010 h 948295"/>
              <a:gd name="connsiteX4" fmla="*/ 392907 w 748143"/>
              <a:gd name="connsiteY4" fmla="*/ 539630 h 948295"/>
              <a:gd name="connsiteX5" fmla="*/ 392907 w 748143"/>
              <a:gd name="connsiteY5" fmla="*/ 882813 h 948295"/>
              <a:gd name="connsiteX6" fmla="*/ 0 w 748143"/>
              <a:gd name="connsiteY6" fmla="*/ 948295 h 948295"/>
              <a:gd name="connsiteX7" fmla="*/ 0 w 748143"/>
              <a:gd name="connsiteY7" fmla="*/ 0 h 948295"/>
              <a:gd name="connsiteX0" fmla="*/ 0 w 748143"/>
              <a:gd name="connsiteY0" fmla="*/ 0 h 948295"/>
              <a:gd name="connsiteX1" fmla="*/ 392907 w 748143"/>
              <a:gd name="connsiteY1" fmla="*/ 65482 h 948295"/>
              <a:gd name="connsiteX2" fmla="*/ 392907 w 748143"/>
              <a:gd name="connsiteY2" fmla="*/ 408666 h 948295"/>
              <a:gd name="connsiteX3" fmla="*/ 746854 w 748143"/>
              <a:gd name="connsiteY3" fmla="*/ 446534 h 948295"/>
              <a:gd name="connsiteX4" fmla="*/ 392907 w 748143"/>
              <a:gd name="connsiteY4" fmla="*/ 539630 h 948295"/>
              <a:gd name="connsiteX5" fmla="*/ 392907 w 748143"/>
              <a:gd name="connsiteY5" fmla="*/ 882813 h 948295"/>
              <a:gd name="connsiteX6" fmla="*/ 0 w 748143"/>
              <a:gd name="connsiteY6" fmla="*/ 948295 h 948295"/>
              <a:gd name="connsiteX0" fmla="*/ 0 w 748143"/>
              <a:gd name="connsiteY0" fmla="*/ 0 h 948295"/>
              <a:gd name="connsiteX1" fmla="*/ 392907 w 748143"/>
              <a:gd name="connsiteY1" fmla="*/ 65482 h 948295"/>
              <a:gd name="connsiteX2" fmla="*/ 392907 w 748143"/>
              <a:gd name="connsiteY2" fmla="*/ 408666 h 948295"/>
              <a:gd name="connsiteX3" fmla="*/ 748143 w 748143"/>
              <a:gd name="connsiteY3" fmla="*/ 441010 h 948295"/>
              <a:gd name="connsiteX4" fmla="*/ 392907 w 748143"/>
              <a:gd name="connsiteY4" fmla="*/ 539630 h 948295"/>
              <a:gd name="connsiteX5" fmla="*/ 392907 w 748143"/>
              <a:gd name="connsiteY5" fmla="*/ 882813 h 948295"/>
              <a:gd name="connsiteX6" fmla="*/ 0 w 748143"/>
              <a:gd name="connsiteY6" fmla="*/ 948295 h 948295"/>
              <a:gd name="connsiteX7" fmla="*/ 0 w 748143"/>
              <a:gd name="connsiteY7" fmla="*/ 0 h 948295"/>
              <a:gd name="connsiteX0" fmla="*/ 0 w 748143"/>
              <a:gd name="connsiteY0" fmla="*/ 0 h 948295"/>
              <a:gd name="connsiteX1" fmla="*/ 392907 w 748143"/>
              <a:gd name="connsiteY1" fmla="*/ 65482 h 948295"/>
              <a:gd name="connsiteX2" fmla="*/ 392907 w 748143"/>
              <a:gd name="connsiteY2" fmla="*/ 408666 h 948295"/>
              <a:gd name="connsiteX3" fmla="*/ 746854 w 748143"/>
              <a:gd name="connsiteY3" fmla="*/ 446534 h 948295"/>
              <a:gd name="connsiteX4" fmla="*/ 392907 w 748143"/>
              <a:gd name="connsiteY4" fmla="*/ 539630 h 948295"/>
              <a:gd name="connsiteX5" fmla="*/ 392907 w 748143"/>
              <a:gd name="connsiteY5" fmla="*/ 882813 h 948295"/>
              <a:gd name="connsiteX6" fmla="*/ 0 w 748143"/>
              <a:gd name="connsiteY6" fmla="*/ 948295 h 948295"/>
              <a:gd name="connsiteX0" fmla="*/ 0 w 748143"/>
              <a:gd name="connsiteY0" fmla="*/ 0 h 948295"/>
              <a:gd name="connsiteX1" fmla="*/ 392907 w 748143"/>
              <a:gd name="connsiteY1" fmla="*/ 65482 h 948295"/>
              <a:gd name="connsiteX2" fmla="*/ 392907 w 748143"/>
              <a:gd name="connsiteY2" fmla="*/ 408666 h 948295"/>
              <a:gd name="connsiteX3" fmla="*/ 748143 w 748143"/>
              <a:gd name="connsiteY3" fmla="*/ 441010 h 948295"/>
              <a:gd name="connsiteX4" fmla="*/ 392907 w 748143"/>
              <a:gd name="connsiteY4" fmla="*/ 539630 h 948295"/>
              <a:gd name="connsiteX5" fmla="*/ 392907 w 748143"/>
              <a:gd name="connsiteY5" fmla="*/ 882813 h 948295"/>
              <a:gd name="connsiteX6" fmla="*/ 0 w 748143"/>
              <a:gd name="connsiteY6" fmla="*/ 948295 h 948295"/>
              <a:gd name="connsiteX7" fmla="*/ 0 w 748143"/>
              <a:gd name="connsiteY7" fmla="*/ 0 h 948295"/>
              <a:gd name="connsiteX0" fmla="*/ 0 w 748143"/>
              <a:gd name="connsiteY0" fmla="*/ 0 h 948295"/>
              <a:gd name="connsiteX1" fmla="*/ 392907 w 748143"/>
              <a:gd name="connsiteY1" fmla="*/ 65482 h 948295"/>
              <a:gd name="connsiteX2" fmla="*/ 392907 w 748143"/>
              <a:gd name="connsiteY2" fmla="*/ 408666 h 948295"/>
              <a:gd name="connsiteX3" fmla="*/ 746854 w 748143"/>
              <a:gd name="connsiteY3" fmla="*/ 446534 h 948295"/>
              <a:gd name="connsiteX4" fmla="*/ 392907 w 748143"/>
              <a:gd name="connsiteY4" fmla="*/ 539630 h 948295"/>
              <a:gd name="connsiteX5" fmla="*/ 392907 w 748143"/>
              <a:gd name="connsiteY5" fmla="*/ 882813 h 948295"/>
              <a:gd name="connsiteX6" fmla="*/ 0 w 748143"/>
              <a:gd name="connsiteY6" fmla="*/ 948295 h 948295"/>
              <a:gd name="connsiteX0" fmla="*/ 0 w 771967"/>
              <a:gd name="connsiteY0" fmla="*/ 0 h 948295"/>
              <a:gd name="connsiteX1" fmla="*/ 392907 w 771967"/>
              <a:gd name="connsiteY1" fmla="*/ 65482 h 948295"/>
              <a:gd name="connsiteX2" fmla="*/ 392907 w 771967"/>
              <a:gd name="connsiteY2" fmla="*/ 408666 h 948295"/>
              <a:gd name="connsiteX3" fmla="*/ 748143 w 771967"/>
              <a:gd name="connsiteY3" fmla="*/ 441010 h 948295"/>
              <a:gd name="connsiteX4" fmla="*/ 392907 w 771967"/>
              <a:gd name="connsiteY4" fmla="*/ 539630 h 948295"/>
              <a:gd name="connsiteX5" fmla="*/ 392907 w 771967"/>
              <a:gd name="connsiteY5" fmla="*/ 882813 h 948295"/>
              <a:gd name="connsiteX6" fmla="*/ 0 w 771967"/>
              <a:gd name="connsiteY6" fmla="*/ 948295 h 948295"/>
              <a:gd name="connsiteX7" fmla="*/ 0 w 771967"/>
              <a:gd name="connsiteY7" fmla="*/ 0 h 948295"/>
              <a:gd name="connsiteX0" fmla="*/ 0 w 771967"/>
              <a:gd name="connsiteY0" fmla="*/ 0 h 948295"/>
              <a:gd name="connsiteX1" fmla="*/ 392907 w 771967"/>
              <a:gd name="connsiteY1" fmla="*/ 65482 h 948295"/>
              <a:gd name="connsiteX2" fmla="*/ 392907 w 771967"/>
              <a:gd name="connsiteY2" fmla="*/ 408666 h 948295"/>
              <a:gd name="connsiteX3" fmla="*/ 771967 w 771967"/>
              <a:gd name="connsiteY3" fmla="*/ 474149 h 948295"/>
              <a:gd name="connsiteX4" fmla="*/ 392907 w 771967"/>
              <a:gd name="connsiteY4" fmla="*/ 539630 h 948295"/>
              <a:gd name="connsiteX5" fmla="*/ 392907 w 771967"/>
              <a:gd name="connsiteY5" fmla="*/ 882813 h 948295"/>
              <a:gd name="connsiteX6" fmla="*/ 0 w 771967"/>
              <a:gd name="connsiteY6" fmla="*/ 948295 h 94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1967" h="948295" stroke="0" extrusionOk="0">
                <a:moveTo>
                  <a:pt x="0" y="0"/>
                </a:moveTo>
                <a:cubicBezTo>
                  <a:pt x="216997" y="0"/>
                  <a:pt x="392907" y="29317"/>
                  <a:pt x="392907" y="65482"/>
                </a:cubicBezTo>
                <a:lnTo>
                  <a:pt x="392907" y="408666"/>
                </a:lnTo>
                <a:cubicBezTo>
                  <a:pt x="392907" y="444831"/>
                  <a:pt x="531146" y="441010"/>
                  <a:pt x="748143" y="441010"/>
                </a:cubicBezTo>
                <a:cubicBezTo>
                  <a:pt x="531146" y="441010"/>
                  <a:pt x="392907" y="503465"/>
                  <a:pt x="392907" y="539630"/>
                </a:cubicBezTo>
                <a:lnTo>
                  <a:pt x="392907" y="882813"/>
                </a:lnTo>
                <a:cubicBezTo>
                  <a:pt x="392907" y="918978"/>
                  <a:pt x="216997" y="948295"/>
                  <a:pt x="0" y="948295"/>
                </a:cubicBezTo>
                <a:lnTo>
                  <a:pt x="0" y="0"/>
                </a:lnTo>
                <a:close/>
              </a:path>
              <a:path w="771967" h="948295" fill="none">
                <a:moveTo>
                  <a:pt x="0" y="0"/>
                </a:moveTo>
                <a:cubicBezTo>
                  <a:pt x="216997" y="0"/>
                  <a:pt x="392907" y="29317"/>
                  <a:pt x="392907" y="65482"/>
                </a:cubicBezTo>
                <a:lnTo>
                  <a:pt x="392907" y="408666"/>
                </a:lnTo>
                <a:cubicBezTo>
                  <a:pt x="569880" y="427600"/>
                  <a:pt x="771967" y="452322"/>
                  <a:pt x="771967" y="474149"/>
                </a:cubicBezTo>
                <a:lnTo>
                  <a:pt x="392907" y="539630"/>
                </a:lnTo>
                <a:lnTo>
                  <a:pt x="392907" y="882813"/>
                </a:lnTo>
                <a:cubicBezTo>
                  <a:pt x="392907" y="918978"/>
                  <a:pt x="216997" y="948295"/>
                  <a:pt x="0" y="948295"/>
                </a:cubicBez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00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10" grpId="0" animBg="1"/>
      <p:bldP spid="12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00001" y="256333"/>
            <a:ext cx="1651203" cy="313932"/>
          </a:xfrm>
        </p:spPr>
        <p:txBody>
          <a:bodyPr/>
          <a:lstStyle/>
          <a:p>
            <a:r>
              <a:rPr lang="en-GB" dirty="0"/>
              <a:t>ADMINISTRATION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00001" y="561128"/>
            <a:ext cx="3932149" cy="405102"/>
          </a:xfrm>
        </p:spPr>
        <p:txBody>
          <a:bodyPr/>
          <a:lstStyle/>
          <a:p>
            <a:r>
              <a:rPr lang="en-GB" dirty="0">
                <a:latin typeface="Arial Narrow"/>
              </a:rPr>
              <a:t>Selection committee – TTC</a:t>
            </a:r>
            <a:endParaRPr lang="en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A52DBA-F5BC-4A85-9AD7-5C38047C0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3361" y="1200912"/>
            <a:ext cx="8424506" cy="48574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Arial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491 team requests for 400 spaces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Allocated 464 teams and 23 reserves to 192 estb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Committee decisions: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Estb capped at 4 teams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Out of area estb: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4 estb within criteria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Allocated 1 team each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Can change distance allocation until 30 Nov, email multiuser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Reserve teams will be allocated when spaces become available, often end of Jan after payment window closes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Withdrawing teams, you will not be penalised, the sooner the better</a:t>
            </a:r>
          </a:p>
          <a:p>
            <a:pPr marL="457200" indent="-457200">
              <a:buFont typeface="Courier New" panose="020B0604020202020204" pitchFamily="34" charset="0"/>
              <a:buChar char="o"/>
            </a:pPr>
            <a:endParaRPr lang="en-GB" sz="2000" dirty="0">
              <a:latin typeface="Arial"/>
              <a:cs typeface="Arial"/>
            </a:endParaRPr>
          </a:p>
          <a:p>
            <a:pPr marL="1828800" lvl="3" indent="-457200">
              <a:buFont typeface="Courier New" panose="020B0604020202020204" pitchFamily="34" charset="0"/>
              <a:buChar char="o"/>
            </a:pPr>
            <a:endParaRPr lang="en-GB" sz="2000" dirty="0">
              <a:latin typeface="Arial"/>
              <a:cs typeface="Arial"/>
            </a:endParaRPr>
          </a:p>
          <a:p>
            <a:pPr marL="914400" lvl="1" indent="-457200">
              <a:buFont typeface="Courier New" panose="020B0604020202020204" pitchFamily="34" charset="0"/>
              <a:buChar char="o"/>
            </a:pPr>
            <a:endParaRPr lang="en-GB" sz="2000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sz="1800" dirty="0"/>
          </a:p>
          <a:p>
            <a:pPr marL="285750" indent="-285750">
              <a:buFont typeface="Arial"/>
              <a:buChar char="•"/>
            </a:pPr>
            <a:endParaRPr lang="en-GB" sz="1800" dirty="0"/>
          </a:p>
          <a:p>
            <a:pPr marL="285750" indent="-285750">
              <a:buFont typeface="Arial"/>
              <a:buChar char="•"/>
            </a:pPr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31EA80-D53D-4BE3-AC80-5E912B39D59A}"/>
              </a:ext>
            </a:extLst>
          </p:cNvPr>
          <p:cNvSpPr txBox="1"/>
          <p:nvPr/>
        </p:nvSpPr>
        <p:spPr>
          <a:xfrm>
            <a:off x="4216557" y="6426102"/>
            <a:ext cx="2743200" cy="29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34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2947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1BF341-B5F9-8413-B5B8-D83958820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Arial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471 JC participants applied from 42 estb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All allocated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Distance allocation can be changed up to the event</a:t>
            </a:r>
          </a:p>
          <a:p>
            <a:pPr lvl="1"/>
            <a:endParaRPr lang="en-GB" sz="2000" dirty="0">
              <a:latin typeface="Arial"/>
              <a:cs typeface="Arial"/>
            </a:endParaRPr>
          </a:p>
          <a:p>
            <a:pPr lvl="1"/>
            <a:endParaRPr lang="en-GB" sz="2000" dirty="0">
              <a:latin typeface="Arial"/>
              <a:cs typeface="Arial"/>
            </a:endParaRPr>
          </a:p>
          <a:p>
            <a:pPr lvl="1"/>
            <a:endParaRPr lang="en-GB" sz="2000" dirty="0">
              <a:latin typeface="Arial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35 JC+ participant requests from 8 estb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Allocated 27 places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Estb capped at 1 team of 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8 individual reserves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Arial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Arial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Arial"/>
              <a:cs typeface="Arial"/>
            </a:endParaRP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AA887D-AFFA-5708-2724-D5B551097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0000" y="256333"/>
            <a:ext cx="1604717" cy="313932"/>
          </a:xfrm>
        </p:spPr>
        <p:txBody>
          <a:bodyPr/>
          <a:lstStyle/>
          <a:p>
            <a:r>
              <a:rPr lang="en-GB" dirty="0"/>
              <a:t>ADMINISTRATION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49AFB-408C-62E7-83C2-306AAA93E3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00000" y="561128"/>
            <a:ext cx="4521604" cy="405102"/>
          </a:xfrm>
        </p:spPr>
        <p:txBody>
          <a:bodyPr/>
          <a:lstStyle/>
          <a:p>
            <a:r>
              <a:rPr lang="en-GB" dirty="0">
                <a:latin typeface="Arial Narrow"/>
              </a:rPr>
              <a:t>Selection committee – JC &amp; JC+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95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Widescreen</PresentationFormat>
  <Paragraphs>132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Courier New</vt:lpstr>
      <vt:lpstr>Symbol</vt:lpstr>
      <vt:lpstr>Office Theme</vt:lpstr>
      <vt:lpstr>PowerPoint Presentation</vt:lpstr>
      <vt:lpstr>INTRODUCTION TO TEN TORS</vt:lpstr>
      <vt:lpstr>INTRODUCTION TO TEN TORS</vt:lpstr>
      <vt:lpstr>INTRODUCTION TO TEN TORS</vt:lpstr>
      <vt:lpstr>PowerPoint Presentation</vt:lpstr>
      <vt:lpstr>INTRODUCTION TO TEN TORS</vt:lpstr>
      <vt:lpstr>INTRODUCTION TO TEN TORS</vt:lpstr>
      <vt:lpstr>ADMINISTRATION </vt:lpstr>
      <vt:lpstr>ADMINISTRATION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Robb, Rachel Capt (SWHQ-TenTors-SO3)</dc:creator>
  <cp:lastModifiedBy>Robb, Rachel Capt (SWHQ-TenTors-SO3)</cp:lastModifiedBy>
  <cp:revision>1</cp:revision>
  <dcterms:created xsi:type="dcterms:W3CDTF">2023-10-11T13:17:14Z</dcterms:created>
  <dcterms:modified xsi:type="dcterms:W3CDTF">2023-10-11T13:20:35Z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a60473-494b-4586-a1bb-b0e663054676_Enabled">
    <vt:lpwstr>true</vt:lpwstr>
  </property>
  <property fmtid="{D5CDD505-2E9C-101B-9397-08002B2CF9AE}" pid="3" name="MSIP_Label_d8a60473-494b-4586-a1bb-b0e663054676_SetDate">
    <vt:lpwstr>2023-10-11T13:20:35Z</vt:lpwstr>
  </property>
  <property fmtid="{D5CDD505-2E9C-101B-9397-08002B2CF9AE}" pid="4" name="MSIP_Label_d8a60473-494b-4586-a1bb-b0e663054676_Method">
    <vt:lpwstr>Privileged</vt:lpwstr>
  </property>
  <property fmtid="{D5CDD505-2E9C-101B-9397-08002B2CF9AE}" pid="5" name="MSIP_Label_d8a60473-494b-4586-a1bb-b0e663054676_Name">
    <vt:lpwstr>MOD-1-O-‘UNMARKED’</vt:lpwstr>
  </property>
  <property fmtid="{D5CDD505-2E9C-101B-9397-08002B2CF9AE}" pid="6" name="MSIP_Label_d8a60473-494b-4586-a1bb-b0e663054676_SiteId">
    <vt:lpwstr>be7760ed-5953-484b-ae95-d0a16dfa09e5</vt:lpwstr>
  </property>
  <property fmtid="{D5CDD505-2E9C-101B-9397-08002B2CF9AE}" pid="7" name="MSIP_Label_d8a60473-494b-4586-a1bb-b0e663054676_ActionId">
    <vt:lpwstr>59325246-5850-46e3-a7e3-289012d38d55</vt:lpwstr>
  </property>
  <property fmtid="{D5CDD505-2E9C-101B-9397-08002B2CF9AE}" pid="8" name="MSIP_Label_d8a60473-494b-4586-a1bb-b0e663054676_ContentBits">
    <vt:lpwstr>0</vt:lpwstr>
  </property>
</Properties>
</file>