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D9AE6-C971-428F-877E-1F74BAF6FCE8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026AF-9583-4A27-976F-DB3F82206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25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1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1FF77-72DB-4123-8B7F-691179C6CD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08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999" y="1224000"/>
            <a:ext cx="10560000" cy="460809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Clr>
                <a:schemeClr val="accent3"/>
              </a:buClr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68001" y="256333"/>
            <a:ext cx="470816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68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DDBB12F-1265-FEFD-ADFD-DE3D3E7C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277" y="6192732"/>
            <a:ext cx="795316" cy="5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21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100043" y="3397421"/>
            <a:ext cx="2050671" cy="2943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ctr">
              <a:buNone/>
              <a:defRPr sz="16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Presenter and date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747134" y="2992319"/>
            <a:ext cx="2827615" cy="4051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>
                <a:latin typeface="Arial Narrow" panose="020B0606020202030204" pitchFamily="34" charset="0"/>
              </a:rPr>
              <a:t>Presentation title</a:t>
            </a:r>
            <a:endParaRPr lang="en-GB" dirty="0"/>
          </a:p>
        </p:txBody>
      </p:sp>
      <p:sp>
        <p:nvSpPr>
          <p:cNvPr id="9" name="Picture Placeholder 4"/>
          <p:cNvSpPr>
            <a:spLocks noGrp="1"/>
          </p:cNvSpPr>
          <p:nvPr userDrawn="1"/>
        </p:nvSpPr>
        <p:spPr>
          <a:xfrm>
            <a:off x="4824788" y="1622084"/>
            <a:ext cx="2601185" cy="16308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0BF86FE-7058-29D3-7D30-9D4853033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74" y="1226550"/>
            <a:ext cx="2093937" cy="157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1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F27B-BBA0-4E8C-8A4B-E6654E66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AE1F7-226A-4A38-9E3B-F486B70AC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AC44A-9087-49AD-BC33-F019AF6C8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1B115-C0E5-488A-8B70-6F4AAACA2275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D418B-659B-4EB2-B428-6244D96CF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A7F4B-1819-4446-AAF4-8C1FF7D29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D73F2-4859-42BD-947B-71A2C9036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89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50387" y="3553321"/>
            <a:ext cx="3304926" cy="644142"/>
          </a:xfrm>
        </p:spPr>
        <p:txBody>
          <a:bodyPr/>
          <a:lstStyle/>
          <a:p>
            <a:r>
              <a:rPr lang="en-GB" dirty="0">
                <a:latin typeface="Arial Narrow"/>
              </a:rPr>
              <a:t>Sqn ldr (Retd) Kev 'Scotty' Scott</a:t>
            </a:r>
            <a:endParaRPr lang="en-GB" dirty="0"/>
          </a:p>
          <a:p>
            <a:r>
              <a:rPr lang="en-GB" dirty="0">
                <a:latin typeface="Arial Narrow"/>
              </a:rPr>
              <a:t>Chief scrutineer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63574" y="3142359"/>
            <a:ext cx="3264850" cy="405102"/>
          </a:xfrm>
        </p:spPr>
        <p:txBody>
          <a:bodyPr/>
          <a:lstStyle/>
          <a:p>
            <a:r>
              <a:rPr lang="en-GB" dirty="0">
                <a:latin typeface="Arial Narrow"/>
              </a:rPr>
              <a:t>Clothing &amp; equipment</a:t>
            </a:r>
            <a:endParaRPr lang="en-GB" dirty="0"/>
          </a:p>
        </p:txBody>
      </p:sp>
      <p:pic>
        <p:nvPicPr>
          <p:cNvPr id="6" name="Content Placeholder 8" descr="A couple of people with large red backpacks&#10;&#10;Description automatically generated">
            <a:extLst>
              <a:ext uri="{FF2B5EF4-FFF2-40B4-BE49-F238E27FC236}">
                <a16:creationId xmlns:a16="http://schemas.microsoft.com/office/drawing/2014/main" id="{BD88FB56-8095-DFCE-CE00-2C2FD0FBA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49" t="17904" r="19970" b="36245"/>
          <a:stretch/>
        </p:blipFill>
        <p:spPr>
          <a:xfrm>
            <a:off x="4443537" y="4437121"/>
            <a:ext cx="3304927" cy="2035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10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wearing pants and a backpack&#10;&#10;Description automatically generated">
            <a:extLst>
              <a:ext uri="{FF2B5EF4-FFF2-40B4-BE49-F238E27FC236}">
                <a16:creationId xmlns:a16="http://schemas.microsoft.com/office/drawing/2014/main" id="{947109E4-69AA-17F3-AD1D-D2985C692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929" y="1224000"/>
            <a:ext cx="6912141" cy="4608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6DF04D7-C7B3-9884-B27C-8F6A08864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1745203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61D6B-C53F-625C-0E9F-EC5578D372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1" y="561128"/>
            <a:ext cx="3399567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Waterproof trousers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4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D8A773-C3E9-0720-0F38-FD204D019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999" y="1106434"/>
            <a:ext cx="7920000" cy="543105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000" dirty="0"/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Intermediate Layer – Micro-fleece, sweatshirt etc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Insulation Layer – Robust enough to keep the wearer warm in a static environment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Socks Pair – thick walking type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Trousers – ideally wind resistant and quick drying – </a:t>
            </a:r>
            <a:r>
              <a:rPr lang="en-GB" sz="2000" b="1" u="sng" dirty="0">
                <a:latin typeface="Arial"/>
                <a:cs typeface="Arial"/>
              </a:rPr>
              <a:t>Shorts/Thin Leggings/Track Suites/Jogging Trousers</a:t>
            </a:r>
            <a:r>
              <a:rPr lang="en-GB" sz="2000" dirty="0">
                <a:latin typeface="Arial"/>
                <a:cs typeface="Arial"/>
              </a:rPr>
              <a:t> are not acceptable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Waterproof Clothing – </a:t>
            </a:r>
            <a:r>
              <a:rPr lang="en-GB" sz="2000" b="1" dirty="0">
                <a:latin typeface="Arial"/>
                <a:cs typeface="Arial"/>
              </a:rPr>
              <a:t>Knowledge of when and when not to use it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Boots – boots with ankle protection and in good condition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Gaiters – </a:t>
            </a:r>
            <a:r>
              <a:rPr lang="en-GB" sz="2000" b="1" dirty="0">
                <a:latin typeface="Arial"/>
                <a:cs typeface="Arial"/>
              </a:rPr>
              <a:t>Know how to wear them with waterproof trousers specifically</a:t>
            </a:r>
            <a:endParaRPr lang="en-GB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0D3EFE-A7C2-BF74-D7D0-A95FB6582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1745203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24621-743F-4DC7-6594-77EBF170BE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0" y="561128"/>
            <a:ext cx="4675942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Expected equipment - personal</a:t>
            </a:r>
            <a:endParaRPr lang="en-GB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7D5A91-561C-D068-0488-35C70B271A6B}"/>
              </a:ext>
            </a:extLst>
          </p:cNvPr>
          <p:cNvSpPr txBox="1"/>
          <p:nvPr/>
        </p:nvSpPr>
        <p:spPr>
          <a:xfrm>
            <a:off x="5625738" y="1698172"/>
            <a:ext cx="419317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b="1">
              <a:latin typeface="Arial"/>
              <a:cs typeface="Arial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87D5A91-561C-D068-0488-35C70B271A6B}"/>
              </a:ext>
            </a:extLst>
          </p:cNvPr>
          <p:cNvSpPr txBox="1"/>
          <p:nvPr/>
        </p:nvSpPr>
        <p:spPr>
          <a:xfrm>
            <a:off x="5768613" y="1841047"/>
            <a:ext cx="419317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60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holding a shoe&#10;&#10;Description automatically generated">
            <a:extLst>
              <a:ext uri="{FF2B5EF4-FFF2-40B4-BE49-F238E27FC236}">
                <a16:creationId xmlns:a16="http://schemas.microsoft.com/office/drawing/2014/main" id="{FA5CC640-6EC3-F617-A9BF-BA72CF18D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4982" y="1224000"/>
            <a:ext cx="5510034" cy="4608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EAF0C31-3BBD-ACA3-C72F-518B2DAB1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1745203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48174-C45F-23B6-EBEE-E41865225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0" y="561128"/>
            <a:ext cx="1605742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Footwear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52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&amp;#39;s legs in black pants and boots&#10;&#10;Description automatically generated">
            <a:extLst>
              <a:ext uri="{FF2B5EF4-FFF2-40B4-BE49-F238E27FC236}">
                <a16:creationId xmlns:a16="http://schemas.microsoft.com/office/drawing/2014/main" id="{61CF61C8-00C4-BB0A-DCF1-6E2C4601F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118" y="1224000"/>
            <a:ext cx="6919762" cy="4608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BECF04C-65BB-D7B2-AF70-21807EE5D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1745203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 dirty="0">
                <a:latin typeface="Arial Narrow"/>
              </a:rPr>
              <a:t>Clothing &amp; equipment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A02FC-FD65-3352-E8B7-E5D19A69E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1" y="561128"/>
            <a:ext cx="4043205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Know how to wear gaiters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34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FDC107D-2BFD-063D-5AD3-D926AFBFB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199" y="1274800"/>
            <a:ext cx="7920000" cy="4100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 dirty="0">
                <a:latin typeface="Arial"/>
                <a:cs typeface="Arial"/>
              </a:rPr>
              <a:t>Map </a:t>
            </a:r>
            <a:r>
              <a:rPr lang="en-GB" sz="2000" dirty="0">
                <a:latin typeface="Arial"/>
                <a:cs typeface="Arial"/>
              </a:rPr>
              <a:t>TT24 Map with Bird Nesting areas and Out of Bounds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Compass – 10cm Baseplate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latin typeface="Arial"/>
                <a:cs typeface="Arial"/>
              </a:rPr>
              <a:t>High Viz Surcoats </a:t>
            </a:r>
            <a:r>
              <a:rPr lang="en-GB" sz="2000" dirty="0">
                <a:latin typeface="Arial"/>
                <a:cs typeface="Arial"/>
              </a:rPr>
              <a:t>– knowledge how to use them on roads</a:t>
            </a:r>
            <a:endParaRPr lang="en-GB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73646C6-72F2-7049-9A7F-5AEBE113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1745203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 dirty="0">
                <a:latin typeface="Arial Narrow"/>
              </a:rPr>
              <a:t>Clothing &amp; equipment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7CCCC-4F6E-EA9C-17B5-7C7B9B8E88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1" y="561128"/>
            <a:ext cx="7014081" cy="405102"/>
          </a:xfrm>
        </p:spPr>
        <p:txBody>
          <a:bodyPr/>
          <a:lstStyle/>
          <a:p>
            <a:r>
              <a:rPr lang="en-GB" dirty="0">
                <a:latin typeface="Arial Narrow"/>
              </a:rPr>
              <a:t>Annex b Mandatory clothing &amp; equipment - TEAM</a:t>
            </a:r>
            <a:endParaRPr lang="en-GB" dirty="0"/>
          </a:p>
        </p:txBody>
      </p:sp>
      <p:pic>
        <p:nvPicPr>
          <p:cNvPr id="10" name="Content Placeholder 12" descr="A picture containing outdoor, sky, person, people&#10;&#10;Description automatically generated">
            <a:extLst>
              <a:ext uri="{FF2B5EF4-FFF2-40B4-BE49-F238E27FC236}">
                <a16:creationId xmlns:a16="http://schemas.microsoft.com/office/drawing/2014/main" id="{A3BF0422-B8D3-74E8-DAB6-27491A9A3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45" y="3502147"/>
            <a:ext cx="4677509" cy="3033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957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297FBC4-0733-65D5-ECF3-71CADB89A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000" y="1566900"/>
            <a:ext cx="7920000" cy="4608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Softshell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Thick Fleece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err="1">
                <a:latin typeface="Arial"/>
                <a:cs typeface="Arial"/>
              </a:rPr>
              <a:t>Primaloft</a:t>
            </a:r>
            <a:endParaRPr lang="en-GB" err="1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err="1">
                <a:latin typeface="Arial"/>
                <a:cs typeface="Arial"/>
              </a:rPr>
              <a:t>Hydroloft</a:t>
            </a:r>
            <a:endParaRPr lang="en-GB" err="1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Down</a:t>
            </a:r>
            <a:endParaRPr lang="en-GB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279438A-E47B-EC74-C392-D47879B3A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2218410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EQUIPMENT &amp; CLOTHING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D47C0-FAE4-BC82-D91B-D2CDA274FD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1" y="561128"/>
            <a:ext cx="3151037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STATIC THERMAL LAYER</a:t>
            </a:r>
            <a:endParaRPr lang="en-GB"/>
          </a:p>
        </p:txBody>
      </p:sp>
      <p:pic>
        <p:nvPicPr>
          <p:cNvPr id="10" name="Picture 9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FCC54263-3763-8993-2EF7-749D146C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380" y="1850069"/>
            <a:ext cx="5059333" cy="3157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109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31F7566-6E6A-BBB4-9C69-78EDEA9EF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31 Scrutineers, with a further 6 provisional, drawn mainly from RN and RAF</a:t>
            </a:r>
            <a:endParaRPr lang="en-US" sz="2000">
              <a:latin typeface="Arial"/>
              <a:cs typeface="Arial"/>
            </a:endParaRPr>
          </a:p>
          <a:p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Dynamic Safety of the Event, as well as setting standards of equipment and clothing</a:t>
            </a:r>
          </a:p>
          <a:p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547 years of TT Experience</a:t>
            </a:r>
          </a:p>
          <a:p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Approx 1000 years of hill experience</a:t>
            </a:r>
          </a:p>
          <a:p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20 individuals qualified and the remainder have other skill sets, Paramedics, DBS, First Aid etc</a:t>
            </a:r>
          </a:p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76AA892-21C6-B9D0-6D77-2C6352B7F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2221296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FA195-2BD6-B9C1-438D-2675F8921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0" y="561128"/>
            <a:ext cx="1956800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scrutineers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04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1966033" cy="313932"/>
          </a:xfrm>
        </p:spPr>
        <p:txBody>
          <a:bodyPr/>
          <a:lstStyle/>
          <a:p>
            <a:r>
              <a:rPr lang="en-GB" dirty="0"/>
              <a:t>Clothing &amp; equipment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43A2B1-57C1-4920-9888-DBC437055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1" y="561128"/>
            <a:ext cx="6323893" cy="405102"/>
          </a:xfrm>
        </p:spPr>
        <p:txBody>
          <a:bodyPr/>
          <a:lstStyle/>
          <a:p>
            <a:r>
              <a:rPr lang="en-GB"/>
              <a:t>Annex B – mandatory clothing &amp; equipment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6C1F55-67C4-4509-AA8F-13CC39ABC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Mandatory </a:t>
            </a:r>
            <a:r>
              <a:rPr lang="en-GB" sz="2400" b="1" dirty="0">
                <a:latin typeface="Arial"/>
                <a:cs typeface="Arial"/>
              </a:rPr>
              <a:t>minimum </a:t>
            </a:r>
            <a:r>
              <a:rPr lang="en-GB" sz="2400" dirty="0">
                <a:latin typeface="Arial"/>
                <a:cs typeface="Arial"/>
              </a:rPr>
              <a:t>(can have more).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i="1" dirty="0">
                <a:latin typeface="Arial"/>
                <a:cs typeface="Arial"/>
              </a:rPr>
              <a:t>‘</a:t>
            </a:r>
            <a:r>
              <a:rPr lang="en-GB" sz="2400" i="1" dirty="0">
                <a:latin typeface="Arial"/>
                <a:cs typeface="Arial"/>
              </a:rPr>
              <a:t>Notwithstanding compliance with this list, the organisers may remove participants from a Challenge … if they consider them to be unsuitably clothed or equipped to complete it in the forecast conditions.’</a:t>
            </a:r>
          </a:p>
        </p:txBody>
      </p:sp>
      <p:pic>
        <p:nvPicPr>
          <p:cNvPr id="9" name="Picture 8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FF8826A7-9D61-4884-AF39-85AECEB4A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99" y="3243155"/>
            <a:ext cx="4572000" cy="304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37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76AA892-21C6-B9D0-6D77-2C6352B7F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2221296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FA195-2BD6-B9C1-438D-2675F8921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0" y="561128"/>
            <a:ext cx="1325216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Annex b 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8E583-F371-12BC-D3C6-8A231B3B7B16}"/>
              </a:ext>
            </a:extLst>
          </p:cNvPr>
          <p:cNvSpPr txBox="1"/>
          <p:nvPr/>
        </p:nvSpPr>
        <p:spPr>
          <a:xfrm>
            <a:off x="6200504" y="1201784"/>
            <a:ext cx="4010297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>
              <a:latin typeface="Arial"/>
              <a:cs typeface="Arial"/>
            </a:endParaRPr>
          </a:p>
          <a:p>
            <a:endParaRPr lang="en-GB"/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Emergency Rations – </a:t>
            </a:r>
            <a:r>
              <a:rPr lang="en-GB" sz="2000">
                <a:latin typeface="Arial"/>
                <a:cs typeface="Arial"/>
              </a:rPr>
              <a:t>high energy &amp; sealed</a:t>
            </a:r>
          </a:p>
          <a:p>
            <a:pPr marL="342900" indent="-342900">
              <a:buFont typeface="Arial"/>
              <a:buChar char="•"/>
            </a:pPr>
            <a:endParaRPr lang="en-GB" sz="2000" b="1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Water &amp; Water Sterilization</a:t>
            </a:r>
            <a:endParaRPr lang="en-GB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en-GB" sz="2000" b="1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Ensure individuals hydrated pre-Event start, during Event and Post Event (</a:t>
            </a:r>
            <a:r>
              <a:rPr lang="en-GB" sz="2000" err="1">
                <a:latin typeface="Arial"/>
                <a:cs typeface="Arial"/>
              </a:rPr>
              <a:t>iaw</a:t>
            </a:r>
            <a:r>
              <a:rPr lang="en-GB" sz="2000">
                <a:latin typeface="Arial"/>
                <a:cs typeface="Arial"/>
              </a:rPr>
              <a:t> JSP375 Vol 1 Chap 41)</a:t>
            </a: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Timing of Sterilization</a:t>
            </a: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2 </a:t>
            </a:r>
            <a:r>
              <a:rPr lang="en-GB" sz="2000" err="1">
                <a:latin typeface="Arial"/>
                <a:cs typeface="Arial"/>
              </a:rPr>
              <a:t>ltrs</a:t>
            </a:r>
            <a:r>
              <a:rPr lang="en-GB" sz="2000">
                <a:latin typeface="Arial"/>
                <a:cs typeface="Arial"/>
              </a:rPr>
              <a:t> of water at start (</a:t>
            </a:r>
            <a:r>
              <a:rPr lang="en-GB" sz="2000" err="1">
                <a:latin typeface="Arial"/>
                <a:cs typeface="Arial"/>
              </a:rPr>
              <a:t>Hyd</a:t>
            </a:r>
            <a:r>
              <a:rPr lang="en-GB" sz="2000">
                <a:latin typeface="Arial"/>
                <a:cs typeface="Arial"/>
              </a:rPr>
              <a:t> Sys)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A3CB5B-3F1B-8D44-77B9-D31C4254A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000" y="1798766"/>
            <a:ext cx="3844389" cy="4608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Whistle – </a:t>
            </a:r>
            <a:r>
              <a:rPr lang="en-GB" sz="2000">
                <a:latin typeface="Arial"/>
                <a:cs typeface="Arial"/>
              </a:rPr>
              <a:t>Know its use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Survival Bag – </a:t>
            </a:r>
            <a:r>
              <a:rPr lang="en-GB" sz="2000">
                <a:latin typeface="Arial"/>
                <a:cs typeface="Arial"/>
              </a:rPr>
              <a:t>Know its use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Personal Medication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 b="1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Rucksack – </a:t>
            </a:r>
            <a:r>
              <a:rPr lang="en-GB" sz="2000">
                <a:latin typeface="Arial"/>
                <a:cs typeface="Arial"/>
              </a:rPr>
              <a:t>Rucksack Liner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Clothing – </a:t>
            </a:r>
            <a:r>
              <a:rPr lang="en-GB" sz="2000">
                <a:latin typeface="Arial"/>
                <a:cs typeface="Arial"/>
              </a:rPr>
              <a:t>On separate slide</a:t>
            </a:r>
            <a:endParaRPr lang="en-GB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Rations</a:t>
            </a:r>
            <a:r>
              <a:rPr lang="en-GB" sz="2000">
                <a:latin typeface="Arial"/>
                <a:cs typeface="Arial"/>
              </a:rPr>
              <a:t> – Arrange meals</a:t>
            </a:r>
            <a:endParaRPr lang="en-GB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33731-BCA9-8821-155D-4D896690CF7F}"/>
              </a:ext>
            </a:extLst>
          </p:cNvPr>
          <p:cNvSpPr txBox="1"/>
          <p:nvPr/>
        </p:nvSpPr>
        <p:spPr>
          <a:xfrm>
            <a:off x="2686595" y="1149532"/>
            <a:ext cx="74850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latin typeface="Arial"/>
                <a:ea typeface="+mj-ea"/>
                <a:cs typeface="Arial"/>
              </a:rPr>
              <a:t>MANDATORY Clothing &amp; Equipment - Personal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8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A100A1-45D4-6ADB-F31F-D3BF24B11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62" t="8831" r="330" b="-239"/>
          <a:stretch/>
        </p:blipFill>
        <p:spPr>
          <a:xfrm>
            <a:off x="2807621" y="1371630"/>
            <a:ext cx="6359349" cy="4864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01A549-EDF3-8688-D162-29BE1FE2B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2221296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08A0E-B96F-87BC-208A-F048BEEB1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1" y="561128"/>
            <a:ext cx="2986825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TEN TORS EQUIPMENT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5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76AA892-21C6-B9D0-6D77-2C6352B7F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2221296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FA195-2BD6-B9C1-438D-2675F8921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1" y="561128"/>
            <a:ext cx="4802579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Expected equipment - personal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8E583-F371-12BC-D3C6-8A231B3B7B16}"/>
              </a:ext>
            </a:extLst>
          </p:cNvPr>
          <p:cNvSpPr txBox="1"/>
          <p:nvPr/>
        </p:nvSpPr>
        <p:spPr>
          <a:xfrm>
            <a:off x="6200504" y="1201785"/>
            <a:ext cx="4010297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>
              <a:latin typeface="Arial"/>
              <a:cs typeface="Arial"/>
            </a:endParaRPr>
          </a:p>
          <a:p>
            <a:endParaRPr lang="en-GB"/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29CBA-5014-A023-4381-E39DB3823FAE}"/>
              </a:ext>
            </a:extLst>
          </p:cNvPr>
          <p:cNvSpPr txBox="1"/>
          <p:nvPr/>
        </p:nvSpPr>
        <p:spPr>
          <a:xfrm>
            <a:off x="5625738" y="1698173"/>
            <a:ext cx="419317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latin typeface="Arial"/>
                <a:cs typeface="Arial"/>
              </a:rPr>
              <a:t>Water Container Recommend: </a:t>
            </a:r>
            <a:r>
              <a:rPr lang="en-GB" sz="2000">
                <a:latin typeface="Arial"/>
                <a:cs typeface="Arial"/>
              </a:rPr>
              <a:t>Platypus type with a separate hard bottle provides an effective system.  Total capacity 2 litres Min</a:t>
            </a:r>
          </a:p>
        </p:txBody>
      </p:sp>
      <p:pic>
        <p:nvPicPr>
          <p:cNvPr id="5" name="Picture 4" descr="A white plastic bottle with a blue cap&#10;&#10;Description automatically generated">
            <a:extLst>
              <a:ext uri="{FF2B5EF4-FFF2-40B4-BE49-F238E27FC236}">
                <a16:creationId xmlns:a16="http://schemas.microsoft.com/office/drawing/2014/main" id="{2D28ED75-4AE0-D90B-7C38-AB9C4DFA0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31" y="2184030"/>
            <a:ext cx="2743200" cy="2751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1B562F-C24A-1636-E898-66ED0330B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03" y="3647069"/>
            <a:ext cx="2743200" cy="2751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690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D8A773-C3E9-0720-0F38-FD204D019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999" y="1106434"/>
            <a:ext cx="7920000" cy="543105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000"/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Intermediate Layer – Micro-fleece, sweatshirt etc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Insulation Layer – </a:t>
            </a:r>
            <a:r>
              <a:rPr lang="en-GB" sz="2000">
                <a:latin typeface="Arial"/>
                <a:cs typeface="Arial"/>
              </a:rPr>
              <a:t>Robust enough to keep the wearer warm in a static environment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latin typeface="Arial"/>
                <a:cs typeface="Arial"/>
              </a:rPr>
              <a:t>Socks Pair – thick walking type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Trousers – </a:t>
            </a:r>
            <a:r>
              <a:rPr lang="en-GB" sz="2000">
                <a:latin typeface="Arial"/>
                <a:cs typeface="Arial"/>
              </a:rPr>
              <a:t>ideally wind resistant and quick drying – </a:t>
            </a:r>
            <a:r>
              <a:rPr lang="en-GB" sz="2000" b="1" u="sng">
                <a:latin typeface="Arial"/>
                <a:cs typeface="Arial"/>
              </a:rPr>
              <a:t>Shorts/Thin Leggings/Track Suites/Jogging Trousers</a:t>
            </a:r>
            <a:r>
              <a:rPr lang="en-GB" sz="2000">
                <a:latin typeface="Arial"/>
                <a:cs typeface="Arial"/>
              </a:rPr>
              <a:t> are not acceptable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Waterproof Clothing – Knowledge of when and when not to use it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Boots – boots with ankle protection and in good condition</a:t>
            </a:r>
            <a:endParaRPr lang="en-GB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>
                <a:latin typeface="Arial"/>
                <a:cs typeface="Arial"/>
              </a:rPr>
              <a:t>Gaiters – Know how to wear them with waterproof trousers specifically</a:t>
            </a: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0D3EFE-A7C2-BF74-D7D0-A95FB6582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1745203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24621-743F-4DC7-6594-77EBF170BE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0" y="561128"/>
            <a:ext cx="4675942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Expected equipment - personal</a:t>
            </a:r>
            <a:endParaRPr lang="en-GB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7D5A91-561C-D068-0488-35C70B271A6B}"/>
              </a:ext>
            </a:extLst>
          </p:cNvPr>
          <p:cNvSpPr txBox="1"/>
          <p:nvPr/>
        </p:nvSpPr>
        <p:spPr>
          <a:xfrm>
            <a:off x="5625738" y="1698172"/>
            <a:ext cx="419317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b="1">
              <a:latin typeface="Arial"/>
              <a:cs typeface="Arial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87D5A91-561C-D068-0488-35C70B271A6B}"/>
              </a:ext>
            </a:extLst>
          </p:cNvPr>
          <p:cNvSpPr txBox="1"/>
          <p:nvPr/>
        </p:nvSpPr>
        <p:spPr>
          <a:xfrm>
            <a:off x="5768613" y="1841047"/>
            <a:ext cx="419317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14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76AA892-21C6-B9D0-6D77-2C6352B7F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2221296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FA195-2BD6-B9C1-438D-2675F8921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0" y="561128"/>
            <a:ext cx="2716238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Personal - health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8E583-F371-12BC-D3C6-8A231B3B7B16}"/>
              </a:ext>
            </a:extLst>
          </p:cNvPr>
          <p:cNvSpPr txBox="1"/>
          <p:nvPr/>
        </p:nvSpPr>
        <p:spPr>
          <a:xfrm>
            <a:off x="6200504" y="1201785"/>
            <a:ext cx="4010297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>
              <a:latin typeface="Arial"/>
              <a:cs typeface="Arial"/>
            </a:endParaRPr>
          </a:p>
          <a:p>
            <a:endParaRPr lang="en-GB"/>
          </a:p>
          <a:p>
            <a:pPr marL="342900" indent="-34290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</p:txBody>
      </p:sp>
      <p:pic>
        <p:nvPicPr>
          <p:cNvPr id="16" name="Content Placeholder 8" descr="A close up of a bug&#10;&#10;Description automatically generated">
            <a:extLst>
              <a:ext uri="{FF2B5EF4-FFF2-40B4-BE49-F238E27FC236}">
                <a16:creationId xmlns:a16="http://schemas.microsoft.com/office/drawing/2014/main" id="{7AB0ECA0-67EA-82FB-2973-0F8124628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2935" y="1450238"/>
            <a:ext cx="6661512" cy="4612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9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D8A773-C3E9-0720-0F38-FD204D019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999" y="1106434"/>
            <a:ext cx="7920000" cy="543105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000" dirty="0"/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Intermediate Layer – Micro-fleece, sweatshirt etc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Insulation Layer – Robust enough to keep the wearer warm in a static environment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Socks Pair – thick walking type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Trousers – ideally wind resistant and quick drying – </a:t>
            </a:r>
            <a:r>
              <a:rPr lang="en-GB" sz="2000" b="1" u="sng" dirty="0">
                <a:latin typeface="Arial"/>
                <a:cs typeface="Arial"/>
              </a:rPr>
              <a:t>Shorts/Thin Leggings/Track Suites/Jogging Trousers</a:t>
            </a:r>
            <a:r>
              <a:rPr lang="en-GB" sz="2000" dirty="0">
                <a:latin typeface="Arial"/>
                <a:cs typeface="Arial"/>
              </a:rPr>
              <a:t> are not acceptable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Waterproof Clothing – </a:t>
            </a:r>
            <a:r>
              <a:rPr lang="en-GB" sz="2000" b="1" dirty="0">
                <a:latin typeface="Arial"/>
                <a:cs typeface="Arial"/>
              </a:rPr>
              <a:t>Knowledge of when and when not to use it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Boots – boots with ankle protection and in good condition</a:t>
            </a:r>
            <a:endParaRPr lang="en-GB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Gaiters – </a:t>
            </a:r>
            <a:r>
              <a:rPr lang="en-GB" sz="2000" b="1" dirty="0">
                <a:latin typeface="Arial"/>
                <a:cs typeface="Arial"/>
              </a:rPr>
              <a:t>Know how to wear them with waterproof trousers specifically</a:t>
            </a:r>
            <a:endParaRPr lang="en-GB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0D3EFE-A7C2-BF74-D7D0-A95FB6582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000" y="256333"/>
            <a:ext cx="1745203" cy="313932"/>
          </a:xfrm>
        </p:spPr>
        <p:txBody>
          <a:bodyPr vert="horz" wrap="none" lIns="72000" tIns="45720" rIns="72000" bIns="45720" rtlCol="0" anchor="b">
            <a:spAutoFit/>
          </a:bodyPr>
          <a:lstStyle/>
          <a:p>
            <a:r>
              <a:rPr lang="en-GB">
                <a:latin typeface="Arial Narrow"/>
              </a:rPr>
              <a:t>Clothing &amp; equipment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24621-743F-4DC7-6594-77EBF170BE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0000" y="561128"/>
            <a:ext cx="4675942" cy="405102"/>
          </a:xfrm>
        </p:spPr>
        <p:txBody>
          <a:bodyPr/>
          <a:lstStyle/>
          <a:p>
            <a:r>
              <a:rPr lang="en-GB">
                <a:latin typeface="Arial Narrow"/>
              </a:rPr>
              <a:t>Expected equipment - personal</a:t>
            </a:r>
            <a:endParaRPr lang="en-GB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87D5A91-561C-D068-0488-35C70B271A6B}"/>
              </a:ext>
            </a:extLst>
          </p:cNvPr>
          <p:cNvSpPr txBox="1"/>
          <p:nvPr/>
        </p:nvSpPr>
        <p:spPr>
          <a:xfrm>
            <a:off x="5625738" y="1698172"/>
            <a:ext cx="419317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b="1">
              <a:latin typeface="Arial"/>
              <a:cs typeface="Arial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87D5A91-561C-D068-0488-35C70B271A6B}"/>
              </a:ext>
            </a:extLst>
          </p:cNvPr>
          <p:cNvSpPr txBox="1"/>
          <p:nvPr/>
        </p:nvSpPr>
        <p:spPr>
          <a:xfrm>
            <a:off x="5768613" y="1841047"/>
            <a:ext cx="419317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00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Widescreen</PresentationFormat>
  <Paragraphs>108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Office Theme</vt:lpstr>
      <vt:lpstr>PowerPoint Presentation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Clothing &amp; equipment</vt:lpstr>
      <vt:lpstr>EQUIPMENT &amp; CLOTHING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Robb, Rachel Capt (SWHQ-TenTors-SO3)</dc:creator>
  <cp:lastModifiedBy>Robb, Rachel Capt (SWHQ-TenTors-SO3)</cp:lastModifiedBy>
  <cp:revision>1</cp:revision>
  <dcterms:created xsi:type="dcterms:W3CDTF">2023-10-11T13:34:09Z</dcterms:created>
  <dcterms:modified xsi:type="dcterms:W3CDTF">2023-10-11T13:50:08Z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8a60473-494b-4586-a1bb-b0e663054676_Enabled">
    <vt:lpwstr>true</vt:lpwstr>
  </property>
  <property fmtid="{D5CDD505-2E9C-101B-9397-08002B2CF9AE}" pid="3" name="MSIP_Label_d8a60473-494b-4586-a1bb-b0e663054676_SetDate">
    <vt:lpwstr>2023-10-11T13:50:08Z</vt:lpwstr>
  </property>
  <property fmtid="{D5CDD505-2E9C-101B-9397-08002B2CF9AE}" pid="4" name="MSIP_Label_d8a60473-494b-4586-a1bb-b0e663054676_Method">
    <vt:lpwstr>Privileged</vt:lpwstr>
  </property>
  <property fmtid="{D5CDD505-2E9C-101B-9397-08002B2CF9AE}" pid="5" name="MSIP_Label_d8a60473-494b-4586-a1bb-b0e663054676_Name">
    <vt:lpwstr>MOD-1-O-‘UNMARKED’</vt:lpwstr>
  </property>
  <property fmtid="{D5CDD505-2E9C-101B-9397-08002B2CF9AE}" pid="6" name="MSIP_Label_d8a60473-494b-4586-a1bb-b0e663054676_SiteId">
    <vt:lpwstr>be7760ed-5953-484b-ae95-d0a16dfa09e5</vt:lpwstr>
  </property>
  <property fmtid="{D5CDD505-2E9C-101B-9397-08002B2CF9AE}" pid="7" name="MSIP_Label_d8a60473-494b-4586-a1bb-b0e663054676_ActionId">
    <vt:lpwstr>cbb9280f-494c-460c-98dd-caf91e445498</vt:lpwstr>
  </property>
  <property fmtid="{D5CDD505-2E9C-101B-9397-08002B2CF9AE}" pid="8" name="MSIP_Label_d8a60473-494b-4586-a1bb-b0e663054676_ContentBits">
    <vt:lpwstr>0</vt:lpwstr>
  </property>
</Properties>
</file>